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8" r:id="rId2"/>
    <p:sldId id="281" r:id="rId3"/>
    <p:sldId id="310" r:id="rId4"/>
    <p:sldId id="279" r:id="rId5"/>
    <p:sldId id="288" r:id="rId6"/>
    <p:sldId id="312" r:id="rId7"/>
    <p:sldId id="321" r:id="rId8"/>
    <p:sldId id="317" r:id="rId9"/>
    <p:sldId id="319" r:id="rId10"/>
    <p:sldId id="304" r:id="rId11"/>
    <p:sldId id="318" r:id="rId12"/>
    <p:sldId id="320" r:id="rId13"/>
  </p:sldIdLst>
  <p:sldSz cx="9144000" cy="6858000" type="screen4x3"/>
  <p:notesSz cx="6858000" cy="9144000"/>
  <p:embeddedFontLst>
    <p:embeddedFont>
      <p:font typeface="KoPub돋움체 Medium" panose="020B0600000101010101" charset="-127"/>
      <p:regular r:id="rId14"/>
      <p:bold r:id="rId15"/>
      <p:italic r:id="rId16"/>
      <p:boldItalic r:id="rId17"/>
    </p:embeddedFont>
    <p:embeddedFont>
      <p:font typeface="Yoon 윤고딕 520_TT" panose="020B0600000101010101" charset="-127"/>
      <p:regular r:id="rId18"/>
    </p:embeddedFont>
    <p:embeddedFont>
      <p:font typeface="a먹물명조L" panose="020B0600000101010101" charset="-127"/>
      <p:regular r:id="rId19"/>
      <p:bold r:id="rId20"/>
      <p:italic r:id="rId21"/>
      <p:boldItalic r:id="rId22"/>
    </p:embeddedFont>
    <p:embeddedFont>
      <p:font typeface="독립서체 백범김구 GS" panose="02020603020101020101" pitchFamily="18" charset="-127"/>
      <p:regular r:id="rId23"/>
    </p:embeddedFont>
    <p:embeddedFont>
      <p:font typeface="KoPub돋움체 Bold" panose="020B0600000101010101" charset="-127"/>
      <p:regular r:id="rId24"/>
      <p:bold r:id="rId25"/>
      <p:italic r:id="rId26"/>
      <p:boldItalic r:id="rId27"/>
    </p:embeddedFont>
    <p:embeddedFont>
      <p:font typeface="독립서체 윤동주 별헤는밤 GS" panose="02020603020101020101" pitchFamily="18" charset="-127"/>
      <p:regular r:id="rId28"/>
    </p:embeddedFont>
    <p:embeddedFont>
      <p:font typeface="맑은 고딕" panose="020B0503020000020004" pitchFamily="50" charset="-127"/>
      <p:regular r:id="rId29"/>
      <p:bold r:id="rId3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9061"/>
    <a:srgbClr val="272123"/>
    <a:srgbClr val="FDA800"/>
    <a:srgbClr val="F2281E"/>
    <a:srgbClr val="7AB5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6" autoAdjust="0"/>
    <p:restoredTop sz="98113" autoAdjust="0"/>
  </p:normalViewPr>
  <p:slideViewPr>
    <p:cSldViewPr>
      <p:cViewPr varScale="1">
        <p:scale>
          <a:sx n="74" d="100"/>
          <a:sy n="74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292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87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6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5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03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1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7424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3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4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2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71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2466-FE76-40E8-BE5D-598A609EDD2B}" type="datetimeFigureOut">
              <a:rPr lang="ko-KR" altLang="en-US" smtClean="0"/>
              <a:t>2021-02-02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B9E3-907B-4C9E-8669-48B8CFAF986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997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299695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NanumSquareOTF Bold" panose="020B0600000101010101" pitchFamily="34" charset="-127"/>
                <a:ea typeface="NanumSquareOTF Bold" panose="020B0600000101010101" pitchFamily="34" charset="-127"/>
              </a:rPr>
              <a:t>&lt; </a:t>
            </a:r>
            <a:r>
              <a:rPr lang="ko-KR" altLang="en-US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독립서체 백범김구 GS" panose="02020603020101020101" pitchFamily="18" charset="-127"/>
                <a:ea typeface="독립서체 백범김구 GS" panose="02020603020101020101" pitchFamily="18" charset="-127"/>
                <a:cs typeface="독립서체 백범김구 GS" panose="02020603020101020101" pitchFamily="18" charset="-127"/>
              </a:rPr>
              <a:t>거래</a:t>
            </a:r>
            <a:r>
              <a:rPr lang="ko-KR" altLang="en-US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독립서체 윤동주 별헤는밤 GS" panose="02020603020101020101" pitchFamily="18" charset="-127"/>
                <a:ea typeface="독립서체 윤동주 별헤는밤 GS" panose="02020603020101020101" pitchFamily="18" charset="-127"/>
                <a:cs typeface="독립서체 윤동주 별헤는밤 GS" panose="02020603020101020101" pitchFamily="18" charset="-127"/>
              </a:rPr>
              <a:t> </a:t>
            </a:r>
            <a:r>
              <a:rPr lang="en-US" altLang="ko-KR" sz="47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NanumSquareOTF Bold" panose="020B0600000101010101" pitchFamily="34" charset="-127"/>
                <a:ea typeface="NanumSquareOTF Bold" panose="020B0600000101010101" pitchFamily="34" charset="-127"/>
              </a:rPr>
              <a:t>&gt;</a:t>
            </a:r>
            <a:endParaRPr lang="en-US" altLang="ko-KR" sz="4700" b="1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NanumSquareOTF Bold" panose="020B0600000101010101" pitchFamily="34" charset="-127"/>
              <a:ea typeface="NanumSquareOTF Bold" panose="020B0600000101010101" pitchFamily="34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12" y="2708920"/>
            <a:ext cx="333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2021</a:t>
            </a:r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 한달</a:t>
            </a:r>
            <a:r>
              <a:rPr lang="en-US" altLang="ko-KR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,</a:t>
            </a:r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NanumSquareOTF" panose="020B0600000101010101" pitchFamily="34" charset="-127"/>
                <a:ea typeface="NanumSquareOTF" panose="020B0600000101010101" pitchFamily="34" charset="-127"/>
              </a:rPr>
              <a:t> 취향의 시나리오 클래스 최종 발표</a:t>
            </a:r>
            <a:endParaRPr lang="en-US" altLang="ko-KR" sz="110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NanumSquareOTF" panose="020B0600000101010101" pitchFamily="34" charset="-127"/>
              <a:ea typeface="NanumSquareOTF" panose="020B0600000101010101" pitchFamily="34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435778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7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Yoon 윤고딕 520_TT" pitchFamily="18" charset="-127"/>
              <a:ea typeface="Yoon 윤고딕 520_TT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59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-9283" y="886789"/>
            <a:ext cx="834325" cy="424645"/>
            <a:chOff x="-9283" y="886789"/>
            <a:chExt cx="834325" cy="424645"/>
          </a:xfrm>
        </p:grpSpPr>
        <p:sp>
          <p:nvSpPr>
            <p:cNvPr id="21" name="직사각형 20"/>
            <p:cNvSpPr/>
            <p:nvPr/>
          </p:nvSpPr>
          <p:spPr>
            <a:xfrm>
              <a:off x="-9283" y="886789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02755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7504" y="919753"/>
            <a:ext cx="54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공간</a:t>
            </a:r>
            <a:endParaRPr lang="en-US" altLang="ko-KR" sz="12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1388095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인물</a:t>
            </a:r>
            <a:endParaRPr lang="en-US" altLang="ko-KR" sz="12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1855857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소품</a:t>
            </a:r>
            <a:endParaRPr lang="en-US" altLang="ko-KR" sz="12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1691" y="5296416"/>
            <a:ext cx="6404685" cy="703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호중의 비극이 시작되는 곳</a:t>
            </a:r>
            <a:endParaRPr lang="en-US" altLang="ko-KR" sz="1400" dirty="0" smtClean="0"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err="1" smtClean="0">
                <a:latin typeface="KoPub돋움체 Medium" pitchFamily="2" charset="-127"/>
                <a:ea typeface="KoPub돋움체 Medium" pitchFamily="2" charset="-127"/>
              </a:rPr>
              <a:t>진건의</a:t>
            </a: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 성공이 시작되는 곳</a:t>
            </a:r>
            <a:endParaRPr lang="en-US" altLang="ko-KR" sz="1400" dirty="0" smtClean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918629"/>
            <a:ext cx="1981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촬영장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042" y="138482"/>
            <a:ext cx="813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단편영화 </a:t>
            </a:r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 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&lt;</a:t>
            </a:r>
            <a:r>
              <a:rPr lang="ko-KR" altLang="en-US" sz="14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작품명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&gt;</a:t>
            </a:r>
            <a:endParaRPr lang="en-US" altLang="ko-KR" sz="10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먹물명조L" pitchFamily="18" charset="-127"/>
              <a:ea typeface="a먹물명조L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89" y="2010292"/>
            <a:ext cx="5606752" cy="315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0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-9283" y="886789"/>
            <a:ext cx="834325" cy="424645"/>
            <a:chOff x="-9283" y="886789"/>
            <a:chExt cx="834325" cy="424645"/>
          </a:xfrm>
        </p:grpSpPr>
        <p:sp>
          <p:nvSpPr>
            <p:cNvPr id="21" name="직사각형 20"/>
            <p:cNvSpPr/>
            <p:nvPr/>
          </p:nvSpPr>
          <p:spPr>
            <a:xfrm>
              <a:off x="-9283" y="886789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02755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7504" y="919753"/>
            <a:ext cx="54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공간</a:t>
            </a:r>
            <a:endParaRPr lang="en-US" altLang="ko-KR" sz="12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1388095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인물</a:t>
            </a:r>
            <a:endParaRPr lang="en-US" altLang="ko-KR" sz="12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1855857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소품</a:t>
            </a:r>
            <a:endParaRPr lang="en-US" altLang="ko-KR" sz="12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9592" y="918629"/>
            <a:ext cx="1981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계약하는 방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042" y="138482"/>
            <a:ext cx="813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단편영화 </a:t>
            </a:r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 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&lt;</a:t>
            </a:r>
            <a:r>
              <a:rPr lang="ko-KR" altLang="en-US" sz="14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작품명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&gt;</a:t>
            </a:r>
            <a:endParaRPr lang="en-US" altLang="ko-KR" sz="10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먹물명조L" pitchFamily="18" charset="-127"/>
              <a:ea typeface="a먹물명조L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65094"/>
            <a:ext cx="5832648" cy="39188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49677" y="5805264"/>
            <a:ext cx="6404685" cy="70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err="1" smtClean="0">
                <a:latin typeface="KoPub돋움체 Medium" pitchFamily="2" charset="-127"/>
                <a:ea typeface="KoPub돋움체 Medium" pitchFamily="2" charset="-127"/>
              </a:rPr>
              <a:t>진건이</a:t>
            </a: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 버티지 못하고 포기하는 자리</a:t>
            </a:r>
            <a:endParaRPr lang="en-US" altLang="ko-KR" sz="1400" dirty="0" smtClean="0"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이야기를 맺어주는 기능</a:t>
            </a:r>
            <a:endParaRPr lang="en-US" altLang="ko-KR" sz="1400" dirty="0" smtClean="0">
              <a:latin typeface="KoPub돋움체 Medium" pitchFamily="2" charset="-127"/>
              <a:ea typeface="KoPub돋움체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13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59" y="2996952"/>
            <a:ext cx="333302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ko-KR" sz="4700" b="1" i="0" u="none" strike="noStrike" kern="1200" cap="none" spc="0" normalizeH="0" baseline="0" noProof="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effectLst/>
                <a:uLnTx/>
                <a:uFillTx/>
                <a:latin typeface="a먹물명조L" pitchFamily="18" charset="-127"/>
                <a:ea typeface="a먹물명조L" pitchFamily="18" charset="-127"/>
                <a:cs typeface="+mn-cs"/>
              </a:rPr>
              <a:t>&lt;</a:t>
            </a:r>
            <a:r>
              <a:rPr lang="ko-KR" altLang="en-US" sz="47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독립서체 윤동주 별헤는밤 GS" panose="02020603020101020101" pitchFamily="18" charset="-127"/>
                <a:ea typeface="독립서체 윤동주 별헤는밤 GS" panose="02020603020101020101" pitchFamily="18" charset="-127"/>
                <a:cs typeface="독립서체 윤동주 별헤는밤 GS" panose="02020603020101020101" pitchFamily="18" charset="-127"/>
              </a:rPr>
              <a:t> </a:t>
            </a:r>
            <a:r>
              <a:rPr lang="ko-KR" altLang="en-US" sz="47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독립서체 백범김구 GS" panose="02020603020101020101" pitchFamily="18" charset="-127"/>
                <a:ea typeface="독립서체 백범김구 GS" panose="02020603020101020101" pitchFamily="18" charset="-127"/>
                <a:cs typeface="독립서체 백범김구 GS" panose="02020603020101020101" pitchFamily="18" charset="-127"/>
              </a:rPr>
              <a:t>거래 </a:t>
            </a:r>
            <a:r>
              <a:rPr kumimoji="0" lang="en-US" altLang="ko-KR" sz="4700" b="1" i="0" u="none" strike="noStrike" kern="1200" cap="none" spc="0" normalizeH="0" baseline="0" noProof="0" dirty="0" smtClean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effectLst/>
                <a:uLnTx/>
                <a:uFillTx/>
                <a:latin typeface="a먹물명조L" pitchFamily="18" charset="-127"/>
                <a:ea typeface="a먹물명조L" pitchFamily="18" charset="-127"/>
                <a:cs typeface="+mn-cs"/>
              </a:rPr>
              <a:t>&gt;</a:t>
            </a:r>
            <a:endParaRPr kumimoji="0" lang="en-US" altLang="ko-KR" sz="4700" b="1" i="0" u="none" strike="noStrike" kern="1200" cap="none" spc="0" normalizeH="0" baseline="0" noProof="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srgbClr val="272123"/>
              </a:solidFill>
              <a:effectLst/>
              <a:uLnTx/>
              <a:uFillTx/>
              <a:latin typeface="a먹물명조L" pitchFamily="18" charset="-127"/>
              <a:ea typeface="a먹물명조L" pitchFamily="18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12" y="2708920"/>
            <a:ext cx="3333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effectLst/>
                <a:uLnTx/>
                <a:uFillTx/>
                <a:latin typeface="KoPub돋움체 Medium" pitchFamily="2" charset="-127"/>
                <a:ea typeface="KoPub돋움체 Medium" pitchFamily="2" charset="-127"/>
                <a:cs typeface="+mn-cs"/>
              </a:rPr>
              <a:t>2021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effectLst/>
                <a:uLnTx/>
                <a:uFillTx/>
                <a:latin typeface="KoPub돋움체 Medium" pitchFamily="2" charset="-127"/>
                <a:ea typeface="KoPub돋움체 Medium" pitchFamily="2" charset="-127"/>
                <a:cs typeface="+mn-cs"/>
              </a:rPr>
              <a:t> 한달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effectLst/>
                <a:uLnTx/>
                <a:uFillTx/>
                <a:latin typeface="KoPub돋움체 Medium" pitchFamily="2" charset="-127"/>
                <a:ea typeface="KoPub돋움체 Medium" pitchFamily="2" charset="-127"/>
                <a:cs typeface="+mn-cs"/>
              </a:rPr>
              <a:t>,</a:t>
            </a:r>
            <a:r>
              <a:rPr kumimoji="0" lang="ko-KR" altLang="en-US" sz="1100" b="0" i="0" u="none" strike="noStrike" kern="1200" cap="none" spc="0" normalizeH="0" baseline="0" noProof="0" dirty="0">
                <a:ln>
                  <a:solidFill>
                    <a:prstClr val="black">
                      <a:alpha val="30000"/>
                    </a:prstClr>
                  </a:solidFill>
                </a:ln>
                <a:solidFill>
                  <a:srgbClr val="272123"/>
                </a:solidFill>
                <a:effectLst/>
                <a:uLnTx/>
                <a:uFillTx/>
                <a:latin typeface="KoPub돋움체 Medium" pitchFamily="2" charset="-127"/>
                <a:ea typeface="KoPub돋움체 Medium" pitchFamily="2" charset="-127"/>
                <a:cs typeface="+mn-cs"/>
              </a:rPr>
              <a:t> 취향의 시나리오 클래스 최종 발표</a:t>
            </a:r>
            <a:endParaRPr kumimoji="0" lang="en-US" altLang="ko-KR" sz="1100" b="0" i="0" u="none" strike="noStrike" kern="1200" cap="none" spc="0" normalizeH="0" baseline="0" noProof="0" dirty="0">
              <a:ln>
                <a:solidFill>
                  <a:prstClr val="black">
                    <a:alpha val="30000"/>
                  </a:prstClr>
                </a:solidFill>
              </a:ln>
              <a:solidFill>
                <a:srgbClr val="272123"/>
              </a:solidFill>
              <a:effectLst/>
              <a:uLnTx/>
              <a:uFillTx/>
              <a:latin typeface="KoPub돋움체 Medium" pitchFamily="2" charset="-127"/>
              <a:ea typeface="KoPub돋움체 Medium" pitchFamily="2" charset="-127"/>
              <a:cs typeface="+mn-cs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-435778" y="6697496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00" b="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Yoon 윤고딕 520_TT" pitchFamily="18" charset="-127"/>
              <a:ea typeface="Yoon 윤고딕 520_TT" pitchFamily="18" charset="-127"/>
              <a:cs typeface="+mn-cs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-435778" y="-27384"/>
            <a:ext cx="10015557" cy="165100"/>
          </a:xfrm>
          <a:prstGeom prst="rect">
            <a:avLst/>
          </a:prstGeom>
          <a:solidFill>
            <a:srgbClr val="2721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00" b="0" i="0" u="none" strike="noStrike" kern="1200" cap="none" spc="0" normalizeH="0" baseline="0" noProof="0" dirty="0">
              <a:ln>
                <a:solidFill>
                  <a:prstClr val="white">
                    <a:lumMod val="85000"/>
                    <a:alpha val="30000"/>
                  </a:prstClr>
                </a:solidFill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Yoon 윤고딕 520_TT" pitchFamily="18" charset="-127"/>
              <a:ea typeface="Yoon 윤고딕 520_TT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1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20455" y="3005599"/>
            <a:ext cx="2088232" cy="846802"/>
            <a:chOff x="3720990" y="3152001"/>
            <a:chExt cx="1710368" cy="846802"/>
          </a:xfrm>
        </p:grpSpPr>
        <p:sp>
          <p:nvSpPr>
            <p:cNvPr id="4" name="TextBox 3"/>
            <p:cNvSpPr txBox="1"/>
            <p:nvPr/>
          </p:nvSpPr>
          <p:spPr>
            <a:xfrm>
              <a:off x="3720990" y="3152001"/>
              <a:ext cx="17103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a먹물명조L" pitchFamily="18" charset="-127"/>
                  <a:ea typeface="a먹물명조L" pitchFamily="18" charset="-127"/>
                </a:rPr>
                <a:t>인물 소개</a:t>
              </a:r>
              <a:endParaRPr lang="en-US" altLang="ko-KR" sz="3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먹물명조L" pitchFamily="18" charset="-127"/>
                <a:ea typeface="a먹물명조L" pitchFamily="18" charset="-1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0990" y="3629471"/>
              <a:ext cx="1710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먹물명조L" pitchFamily="18" charset="-127"/>
                <a:ea typeface="a먹물명조L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-9283" y="1348171"/>
            <a:ext cx="834325" cy="424645"/>
            <a:chOff x="-9283" y="886789"/>
            <a:chExt cx="834325" cy="424645"/>
          </a:xfrm>
        </p:grpSpPr>
        <p:grpSp>
          <p:nvGrpSpPr>
            <p:cNvPr id="30" name="그룹 29"/>
            <p:cNvGrpSpPr/>
            <p:nvPr/>
          </p:nvGrpSpPr>
          <p:grpSpPr>
            <a:xfrm>
              <a:off x="-9283" y="886789"/>
              <a:ext cx="834325" cy="424645"/>
              <a:chOff x="-9283" y="886789"/>
              <a:chExt cx="834325" cy="424645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-9283" y="886789"/>
                <a:ext cx="834325" cy="343501"/>
              </a:xfrm>
              <a:prstGeom prst="rect">
                <a:avLst/>
              </a:prstGeom>
              <a:solidFill>
                <a:srgbClr val="2721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32" name="직각 삼각형 31"/>
              <p:cNvSpPr/>
              <p:nvPr/>
            </p:nvSpPr>
            <p:spPr>
              <a:xfrm rot="5400000">
                <a:off x="702755" y="1216863"/>
                <a:ext cx="81142" cy="108000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07504" y="919753"/>
              <a:ext cx="541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인물</a:t>
              </a:r>
              <a:endParaRPr lang="en-US" altLang="ko-KR" sz="12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7504" y="1855857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소품</a:t>
            </a:r>
            <a:endParaRPr lang="en-US" altLang="ko-KR" sz="12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504" y="919753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공간</a:t>
            </a:r>
            <a:endParaRPr lang="en-US" altLang="ko-KR" sz="12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1393031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김진건</a:t>
            </a:r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  <a:p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사진작가</a:t>
            </a:r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  <a:p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  <a:p>
            <a:r>
              <a:rPr lang="ko-KR" altLang="en-US" sz="1400" dirty="0" smtClean="0"/>
              <a:t>예술적이지만 </a:t>
            </a:r>
            <a:r>
              <a:rPr lang="ko-KR" altLang="en-US" sz="1400" dirty="0"/>
              <a:t>약간 </a:t>
            </a:r>
            <a:r>
              <a:rPr lang="ko-KR" altLang="en-US" sz="1400" dirty="0" err="1"/>
              <a:t>다크한</a:t>
            </a:r>
            <a:r>
              <a:rPr lang="ko-KR" altLang="en-US" sz="1400" dirty="0"/>
              <a:t> 감성이 있다</a:t>
            </a:r>
            <a:r>
              <a:rPr lang="en-US" sz="1400" dirty="0"/>
              <a:t>. </a:t>
            </a:r>
            <a:r>
              <a:rPr lang="ko-KR" altLang="en-US" sz="1400" dirty="0"/>
              <a:t>예술은 그런 것이라고 생각함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ko-KR" altLang="en-US" sz="1400" dirty="0" smtClean="0"/>
              <a:t>정제되어 </a:t>
            </a:r>
            <a:r>
              <a:rPr lang="ko-KR" altLang="en-US" sz="1400" dirty="0"/>
              <a:t>있고 조잡스러운 것이 아니기에 그것을 만드는 사람도 그래야 한다고 생각함</a:t>
            </a:r>
            <a:r>
              <a:rPr lang="en-US" sz="1400" dirty="0" smtClean="0"/>
              <a:t>. </a:t>
            </a:r>
          </a:p>
          <a:p>
            <a:r>
              <a:rPr lang="ko-KR" altLang="en-US" sz="1400" dirty="0" smtClean="0"/>
              <a:t>자신의 </a:t>
            </a:r>
            <a:r>
              <a:rPr lang="ko-KR" altLang="en-US" sz="1400" dirty="0"/>
              <a:t>행동에 대해 잘 곱씹는 본성을 갖고 있다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ko-KR" altLang="en-US" sz="1400" dirty="0" err="1" smtClean="0"/>
              <a:t>시크한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성격을 가지려 하지만 사실 주변에서 일어나는 모든 사건들에 매우 예민함</a:t>
            </a:r>
            <a:r>
              <a:rPr lang="en-US" sz="1400" dirty="0"/>
              <a:t>.</a:t>
            </a:r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8F2E9C-9FEF-BD47-A903-1AC0AA7DE8BA}"/>
              </a:ext>
            </a:extLst>
          </p:cNvPr>
          <p:cNvSpPr txBox="1"/>
          <p:nvPr/>
        </p:nvSpPr>
        <p:spPr>
          <a:xfrm>
            <a:off x="825042" y="138482"/>
            <a:ext cx="813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단편영화 </a:t>
            </a:r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 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&lt;</a:t>
            </a:r>
            <a:r>
              <a:rPr lang="ko-KR" altLang="en-US" sz="14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작품명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&gt;</a:t>
            </a:r>
            <a:endParaRPr lang="en-US" altLang="ko-KR" sz="10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먹물명조L" pitchFamily="18" charset="-127"/>
              <a:ea typeface="a먹물명조L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4005064"/>
            <a:ext cx="8136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박호중</a:t>
            </a:r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  <a:p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  <a:p>
            <a:r>
              <a:rPr lang="ko-KR" altLang="en-US" sz="1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사진작가</a:t>
            </a:r>
            <a:endParaRPr lang="en-US" altLang="ko-KR" sz="1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  <a:p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  <a:p>
            <a:r>
              <a:rPr lang="ko-KR" altLang="en-US" sz="1400" dirty="0"/>
              <a:t>항상 친절하다</a:t>
            </a:r>
            <a:r>
              <a:rPr lang="en-US" sz="1400" dirty="0"/>
              <a:t>. </a:t>
            </a:r>
            <a:r>
              <a:rPr lang="ko-KR" altLang="en-US" sz="1400" dirty="0"/>
              <a:t>남에게 잘 대하는 것이 가장 좋은 것이라 생각한다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ko-KR" altLang="en-US" sz="1400" dirty="0" smtClean="0"/>
              <a:t>예술에 </a:t>
            </a:r>
            <a:r>
              <a:rPr lang="ko-KR" altLang="en-US" sz="1400" dirty="0"/>
              <a:t>대해 자기만의 생각이 있지만 다른 사람과도 잘 타협한다</a:t>
            </a:r>
            <a:r>
              <a:rPr lang="en-US" sz="1400" dirty="0"/>
              <a:t>. </a:t>
            </a:r>
            <a:endParaRPr lang="en-US" sz="1400" dirty="0" smtClean="0"/>
          </a:p>
          <a:p>
            <a:r>
              <a:rPr lang="ko-KR" altLang="en-US" sz="1400" dirty="0" err="1" smtClean="0"/>
              <a:t>진건의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모습을 보면서 본받아야 </a:t>
            </a:r>
            <a:r>
              <a:rPr lang="ko-KR" altLang="en-US" sz="1400" dirty="0" err="1"/>
              <a:t>겠다고</a:t>
            </a:r>
            <a:r>
              <a:rPr lang="ko-KR" altLang="en-US" sz="1400" dirty="0"/>
              <a:t> 생각함</a:t>
            </a:r>
            <a:r>
              <a:rPr lang="en-US" sz="1400" dirty="0"/>
              <a:t>. </a:t>
            </a:r>
            <a:r>
              <a:rPr lang="ko-KR" altLang="en-US" sz="1400" dirty="0"/>
              <a:t>하지만 본성적으로 그게 잘 안됨</a:t>
            </a:r>
            <a:r>
              <a:rPr lang="en-US" sz="1400" dirty="0" smtClean="0"/>
              <a:t>.</a:t>
            </a:r>
          </a:p>
          <a:p>
            <a:r>
              <a:rPr lang="ko-KR" altLang="en-US" sz="1400" dirty="0"/>
              <a:t>항상 밝은 모습을 갖추려고 노력하지만 엄청나게 힘들 때는 무너지고 만다</a:t>
            </a:r>
            <a:r>
              <a:rPr lang="en-US" sz="1400" dirty="0"/>
              <a:t>.</a:t>
            </a:r>
            <a:endParaRPr lang="en-US" sz="1400" dirty="0" smtClean="0"/>
          </a:p>
          <a:p>
            <a:endParaRPr lang="en-US" altLang="ko-KR" sz="14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433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4328" y="3005599"/>
            <a:ext cx="22953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먹물명조L" pitchFamily="18" charset="-127"/>
                <a:ea typeface="a먹물명조L" pitchFamily="18" charset="-127"/>
              </a:rPr>
              <a:t>작품 개요</a:t>
            </a:r>
            <a:endParaRPr lang="en-US" altLang="ko-KR" sz="3000" b="1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먹물명조L" pitchFamily="18" charset="-127"/>
              <a:ea typeface="a먹물명조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68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-9283" y="886789"/>
            <a:ext cx="834325" cy="424645"/>
            <a:chOff x="-9283" y="886789"/>
            <a:chExt cx="834325" cy="424645"/>
          </a:xfrm>
        </p:grpSpPr>
        <p:sp>
          <p:nvSpPr>
            <p:cNvPr id="24" name="직사각형 23"/>
            <p:cNvSpPr/>
            <p:nvPr/>
          </p:nvSpPr>
          <p:spPr>
            <a:xfrm>
              <a:off x="-9283" y="886789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25" name="직각 삼각형 24"/>
            <p:cNvSpPr/>
            <p:nvPr/>
          </p:nvSpPr>
          <p:spPr>
            <a:xfrm rot="5400000">
              <a:off x="702755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7504" y="919753"/>
            <a:ext cx="54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 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504" y="1388095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 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855857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 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16184" y="2295260"/>
            <a:ext cx="580417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err="1" smtClean="0">
                <a:latin typeface="KoPub돋움체 Bold" pitchFamily="2" charset="-127"/>
                <a:ea typeface="KoPub돋움체 Bold" pitchFamily="2" charset="-127"/>
              </a:rPr>
              <a:t>로그라인</a:t>
            </a:r>
            <a:endParaRPr lang="en-US" altLang="ko-KR" sz="16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smtClean="0"/>
              <a:t>가짜 냉혈한 </a:t>
            </a:r>
            <a:r>
              <a:rPr lang="ko-KR" altLang="en-US" dirty="0"/>
              <a:t>사진작가 </a:t>
            </a:r>
            <a:r>
              <a:rPr lang="ko-KR" altLang="en-US" dirty="0" err="1"/>
              <a:t>김진건이</a:t>
            </a:r>
            <a:r>
              <a:rPr lang="ko-KR" altLang="en-US" dirty="0"/>
              <a:t> 고양이를 </a:t>
            </a:r>
            <a:r>
              <a:rPr lang="ko-KR" altLang="en-US" dirty="0" err="1"/>
              <a:t>팔아넘기는</a:t>
            </a:r>
            <a:r>
              <a:rPr lang="ko-KR" altLang="en-US" dirty="0"/>
              <a:t> 사건을 계기로 자신의 삶의 태도를 바꾸게 된다</a:t>
            </a:r>
            <a:r>
              <a:rPr lang="en-US" altLang="ko-KR" dirty="0" smtClean="0"/>
              <a:t>.</a:t>
            </a:r>
            <a:endParaRPr lang="en-US" altLang="ko-KR" sz="14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561D1-7015-E74E-B774-D238BF7FB058}"/>
              </a:ext>
            </a:extLst>
          </p:cNvPr>
          <p:cNvSpPr txBox="1"/>
          <p:nvPr/>
        </p:nvSpPr>
        <p:spPr>
          <a:xfrm>
            <a:off x="825042" y="138482"/>
            <a:ext cx="813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단편영화 </a:t>
            </a:r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 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&lt;</a:t>
            </a:r>
            <a:r>
              <a:rPr lang="ko-KR" altLang="en-US" sz="14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작품명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&gt;</a:t>
            </a:r>
            <a:endParaRPr lang="en-US" altLang="ko-KR" sz="10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먹물명조L" pitchFamily="18" charset="-127"/>
              <a:ea typeface="a먹물명조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5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-9283" y="1348171"/>
            <a:ext cx="834325" cy="424645"/>
            <a:chOff x="-9283" y="886789"/>
            <a:chExt cx="834325" cy="424645"/>
          </a:xfrm>
        </p:grpSpPr>
        <p:grpSp>
          <p:nvGrpSpPr>
            <p:cNvPr id="30" name="그룹 29"/>
            <p:cNvGrpSpPr/>
            <p:nvPr/>
          </p:nvGrpSpPr>
          <p:grpSpPr>
            <a:xfrm>
              <a:off x="-9283" y="886789"/>
              <a:ext cx="834325" cy="424645"/>
              <a:chOff x="-9283" y="886789"/>
              <a:chExt cx="834325" cy="424645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-9283" y="886789"/>
                <a:ext cx="834325" cy="343501"/>
              </a:xfrm>
              <a:prstGeom prst="rect">
                <a:avLst/>
              </a:prstGeom>
              <a:solidFill>
                <a:srgbClr val="2721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  <p:sp>
            <p:nvSpPr>
              <p:cNvPr id="32" name="직각 삼각형 31"/>
              <p:cNvSpPr/>
              <p:nvPr/>
            </p:nvSpPr>
            <p:spPr>
              <a:xfrm rot="5400000">
                <a:off x="702755" y="1216863"/>
                <a:ext cx="81142" cy="108000"/>
              </a:xfrm>
              <a:prstGeom prst="rt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atin typeface="KoPub돋움체 Medium" pitchFamily="2" charset="-127"/>
                  <a:ea typeface="KoPub돋움체 Medium" pitchFamily="2" charset="-127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107504" y="919753"/>
              <a:ext cx="5413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n>
                    <a:solidFill>
                      <a:schemeClr val="bg1">
                        <a:lumMod val="85000"/>
                        <a:alpha val="30000"/>
                      </a:schemeClr>
                    </a:solidFill>
                  </a:ln>
                  <a:solidFill>
                    <a:schemeClr val="bg1"/>
                  </a:solidFill>
                  <a:latin typeface="KoPub돋움체 Medium" pitchFamily="2" charset="-127"/>
                  <a:ea typeface="KoPub돋움체 Medium" pitchFamily="2" charset="-127"/>
                </a:rPr>
                <a:t> 02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07504" y="1855857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 03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504" y="919753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 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8480C-906B-4B17-9F6F-3DDA5C175DC7}"/>
              </a:ext>
            </a:extLst>
          </p:cNvPr>
          <p:cNvSpPr txBox="1"/>
          <p:nvPr/>
        </p:nvSpPr>
        <p:spPr>
          <a:xfrm>
            <a:off x="967876" y="651102"/>
            <a:ext cx="786976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err="1" smtClean="0">
                <a:latin typeface="KoPub돋움체 Bold" pitchFamily="2" charset="-127"/>
                <a:ea typeface="KoPub돋움체 Bold" pitchFamily="2" charset="-127"/>
              </a:rPr>
              <a:t>시놉시스</a:t>
            </a:r>
            <a:endParaRPr lang="en-US" altLang="ko-KR" sz="16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진건은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자신보다 잘나가고 다른 사람과 잘 어울리는 동기 호중이 매우 싫다</a:t>
            </a:r>
            <a:r>
              <a:rPr lang="en-US" altLang="ko-KR" sz="1400" dirty="0"/>
              <a:t>. </a:t>
            </a:r>
            <a:r>
              <a:rPr lang="ko-KR" altLang="en-US" sz="1400" dirty="0" smtClean="0"/>
              <a:t>이러한 </a:t>
            </a:r>
            <a:r>
              <a:rPr lang="ko-KR" altLang="en-US" sz="1400" dirty="0"/>
              <a:t>그의 잘못된 마음이 </a:t>
            </a:r>
            <a:r>
              <a:rPr lang="ko-KR" altLang="en-US" sz="1400" dirty="0" err="1"/>
              <a:t>호중에게</a:t>
            </a:r>
            <a:r>
              <a:rPr lang="ko-KR" altLang="en-US" sz="1400" dirty="0"/>
              <a:t> 큰 사고를 가져다 준다</a:t>
            </a:r>
            <a:r>
              <a:rPr lang="en-US" altLang="ko-KR" sz="1400" dirty="0"/>
              <a:t>. </a:t>
            </a:r>
            <a:r>
              <a:rPr lang="ko-KR" altLang="en-US" sz="1400" dirty="0" err="1"/>
              <a:t>진건은</a:t>
            </a:r>
            <a:r>
              <a:rPr lang="ko-KR" altLang="en-US" sz="1400" dirty="0"/>
              <a:t> 이 사고에 대해 애써 자신의 잘못이 아니라고 부정한다</a:t>
            </a:r>
            <a:r>
              <a:rPr lang="en-US" altLang="ko-KR" sz="1400" dirty="0"/>
              <a:t>. </a:t>
            </a:r>
            <a:r>
              <a:rPr lang="ko-KR" altLang="en-US" sz="1400" dirty="0"/>
              <a:t>그러다가 사고 때문에 호중의 무너져 버린 모습을 보고 그의 조그만 부탁을 어쩔 수 없이 들어주게 된다</a:t>
            </a:r>
            <a:r>
              <a:rPr lang="en-US" altLang="ko-KR" sz="1400" dirty="0"/>
              <a:t>. </a:t>
            </a:r>
            <a:r>
              <a:rPr lang="ko-KR" altLang="en-US" sz="1400" dirty="0"/>
              <a:t>호중은 자신이 돈이 생길 때 까지만 자신의 고양이를 맡아달라고 한다</a:t>
            </a:r>
            <a:r>
              <a:rPr lang="en-US" altLang="ko-KR" sz="1400" dirty="0"/>
              <a:t>. </a:t>
            </a:r>
            <a:r>
              <a:rPr lang="ko-KR" altLang="en-US" sz="1400" dirty="0"/>
              <a:t>하지만 </a:t>
            </a:r>
            <a:r>
              <a:rPr lang="ko-KR" altLang="en-US" sz="1400" dirty="0" err="1"/>
              <a:t>진건은</a:t>
            </a:r>
            <a:r>
              <a:rPr lang="ko-KR" altLang="en-US" sz="1400" dirty="0"/>
              <a:t> 그 고양이까지 </a:t>
            </a:r>
            <a:r>
              <a:rPr lang="ko-KR" altLang="en-US" sz="1400" dirty="0" err="1"/>
              <a:t>팔아넘기고</a:t>
            </a:r>
            <a:r>
              <a:rPr lang="ko-KR" altLang="en-US" sz="1400" dirty="0"/>
              <a:t> 자신의 카메라를 사려고 한다</a:t>
            </a:r>
            <a:r>
              <a:rPr lang="en-US" altLang="ko-KR" sz="1400" dirty="0"/>
              <a:t>. </a:t>
            </a:r>
            <a:r>
              <a:rPr lang="ko-KR" altLang="en-US" sz="1400" dirty="0"/>
              <a:t>그렇게 고양이를 팔게 되었는데 거래할 때 만난 사람이 </a:t>
            </a:r>
            <a:r>
              <a:rPr lang="ko-KR" altLang="en-US" sz="1400" dirty="0" err="1"/>
              <a:t>진건에게</a:t>
            </a:r>
            <a:r>
              <a:rPr lang="ko-KR" altLang="en-US" sz="1400" dirty="0"/>
              <a:t> 다시 그의 잘못을 상기시켜준다</a:t>
            </a:r>
            <a:r>
              <a:rPr lang="en-US" altLang="ko-KR" sz="1400" dirty="0"/>
              <a:t>. </a:t>
            </a:r>
            <a:r>
              <a:rPr lang="ko-KR" altLang="en-US" sz="1400" dirty="0" err="1"/>
              <a:t>진건은</a:t>
            </a:r>
            <a:r>
              <a:rPr lang="ko-KR" altLang="en-US" sz="1400" dirty="0"/>
              <a:t> 당황스러웠지만 카메라를 얻는다면 </a:t>
            </a:r>
            <a:r>
              <a:rPr lang="ko-KR" altLang="en-US" sz="1400" dirty="0" err="1"/>
              <a:t>모든게</a:t>
            </a:r>
            <a:r>
              <a:rPr lang="ko-KR" altLang="en-US" sz="1400" dirty="0"/>
              <a:t> 해결될거라는 마음에 또 무시해버리고 만다</a:t>
            </a:r>
            <a:r>
              <a:rPr lang="en-US" altLang="ko-KR" sz="1400" dirty="0"/>
              <a:t>. </a:t>
            </a:r>
            <a:r>
              <a:rPr lang="ko-KR" altLang="en-US" sz="1400" dirty="0"/>
              <a:t>성공가도를 달리며 그는 고시원에서 나와 원룸으로 이사할 수 있게 되었고 이제는 자신의 노력이 없어도 사람을 수단으로 대우할 수 있는 자세가 갖춰지자 그는 자신의 행동을 돌아보며 약간 놀란다</a:t>
            </a:r>
            <a:r>
              <a:rPr lang="en-US" altLang="ko-KR" sz="1400" dirty="0"/>
              <a:t>. </a:t>
            </a:r>
            <a:r>
              <a:rPr lang="ko-KR" altLang="en-US" sz="1400" dirty="0"/>
              <a:t>때맞춰 그에게 큰 계약이 제시되고 뭔가 찜찜하지만 </a:t>
            </a:r>
            <a:r>
              <a:rPr lang="ko-KR" altLang="en-US" sz="1400" dirty="0" err="1"/>
              <a:t>진건은</a:t>
            </a:r>
            <a:r>
              <a:rPr lang="ko-KR" altLang="en-US" sz="1400" dirty="0"/>
              <a:t> 계약을 수락하러 간다</a:t>
            </a:r>
            <a:r>
              <a:rPr lang="en-US" altLang="ko-KR" sz="1400" dirty="0"/>
              <a:t>. </a:t>
            </a:r>
            <a:r>
              <a:rPr lang="ko-KR" altLang="en-US" sz="1400" dirty="0"/>
              <a:t>하지만 </a:t>
            </a:r>
            <a:r>
              <a:rPr lang="ko-KR" altLang="en-US" sz="1400" dirty="0" err="1"/>
              <a:t>계약하러간</a:t>
            </a:r>
            <a:r>
              <a:rPr lang="ko-KR" altLang="en-US" sz="1400" dirty="0"/>
              <a:t> 자리에서 결국 호중의 정황을 일부분 듣게 되고 혹시 몰라 계약을 미룬다</a:t>
            </a:r>
            <a:r>
              <a:rPr lang="en-US" altLang="ko-KR" sz="1400" dirty="0"/>
              <a:t>. </a:t>
            </a:r>
            <a:r>
              <a:rPr lang="ko-KR" altLang="en-US" sz="1400" dirty="0"/>
              <a:t>그는 집에 와서 호중에 대해 찾아보고 호중이 오토바이 사고로 죽었다는 것을 알게 된다</a:t>
            </a:r>
            <a:r>
              <a:rPr lang="en-US" altLang="ko-KR" sz="1400" dirty="0"/>
              <a:t>. </a:t>
            </a:r>
            <a:r>
              <a:rPr lang="ko-KR" altLang="en-US" sz="1400" dirty="0" err="1"/>
              <a:t>진건은</a:t>
            </a:r>
            <a:r>
              <a:rPr lang="ko-KR" altLang="en-US" sz="1400" dirty="0"/>
              <a:t> 지금까지 의심했던 자신의 태도가 결국 사람을 죽였다고 해석하고 두려움에 떨기 시작한다</a:t>
            </a:r>
            <a:r>
              <a:rPr lang="en-US" altLang="ko-KR" sz="1400" dirty="0"/>
              <a:t>. </a:t>
            </a:r>
            <a:r>
              <a:rPr lang="ko-KR" altLang="en-US" sz="1400" dirty="0"/>
              <a:t>그리고 잘못된 태도와 방법 마음으로 올라온 이 자리를 결국 포기하고 만다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latin typeface="KoPub돋움체 Bold" pitchFamily="2" charset="-127"/>
              <a:ea typeface="KoPub돋움체 Bold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4BFA4A-DF6C-D541-8180-1813B9126E6B}"/>
              </a:ext>
            </a:extLst>
          </p:cNvPr>
          <p:cNvSpPr txBox="1"/>
          <p:nvPr/>
        </p:nvSpPr>
        <p:spPr>
          <a:xfrm>
            <a:off x="825042" y="138482"/>
            <a:ext cx="813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단편영화 </a:t>
            </a:r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 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&lt;</a:t>
            </a:r>
            <a:r>
              <a:rPr lang="ko-KR" altLang="en-US" sz="14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작품명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&gt;</a:t>
            </a:r>
            <a:endParaRPr lang="en-US" altLang="ko-KR" sz="10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먹물명조L" pitchFamily="18" charset="-127"/>
              <a:ea typeface="a먹물명조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487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/>
          <p:cNvGrpSpPr/>
          <p:nvPr/>
        </p:nvGrpSpPr>
        <p:grpSpPr>
          <a:xfrm>
            <a:off x="0" y="1852227"/>
            <a:ext cx="834325" cy="424645"/>
            <a:chOff x="-9283" y="886789"/>
            <a:chExt cx="834325" cy="424645"/>
          </a:xfrm>
        </p:grpSpPr>
        <p:sp>
          <p:nvSpPr>
            <p:cNvPr id="24" name="직사각형 23"/>
            <p:cNvSpPr/>
            <p:nvPr/>
          </p:nvSpPr>
          <p:spPr>
            <a:xfrm>
              <a:off x="-9283" y="886789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25" name="직각 삼각형 24"/>
            <p:cNvSpPr/>
            <p:nvPr/>
          </p:nvSpPr>
          <p:spPr>
            <a:xfrm rot="5400000">
              <a:off x="702755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7504" y="919753"/>
            <a:ext cx="54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KoPub돋움체 Medium" pitchFamily="2" charset="-127"/>
                <a:ea typeface="KoPub돋움체 Medium" pitchFamily="2" charset="-127"/>
              </a:rPr>
              <a:t> 01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504" y="1388095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 02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04" y="1855857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 </a:t>
            </a:r>
            <a:r>
              <a:rPr lang="en-US" altLang="ko-KR" sz="1200" b="1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03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42337" y="764704"/>
            <a:ext cx="7704856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KoPub돋움체 Bold" pitchFamily="2" charset="-127"/>
                <a:ea typeface="KoPub돋움체 Bold" pitchFamily="2" charset="-127"/>
              </a:rPr>
              <a:t>기획의도</a:t>
            </a:r>
            <a:endParaRPr lang="en-US" altLang="ko-KR" sz="20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 </a:t>
            </a:r>
            <a:r>
              <a:rPr lang="en-US" sz="1600" dirty="0" err="1" smtClean="0"/>
              <a:t>일부러</a:t>
            </a:r>
            <a:r>
              <a:rPr lang="en-US" sz="1600" dirty="0" smtClean="0"/>
              <a:t> </a:t>
            </a:r>
            <a:r>
              <a:rPr lang="en-US" sz="1600" dirty="0" err="1"/>
              <a:t>말도</a:t>
            </a:r>
            <a:r>
              <a:rPr lang="en-US" sz="1600" dirty="0"/>
              <a:t> </a:t>
            </a:r>
            <a:r>
              <a:rPr lang="en-US" sz="1600" dirty="0" err="1"/>
              <a:t>안되는</a:t>
            </a:r>
            <a:r>
              <a:rPr lang="en-US" sz="1600" dirty="0"/>
              <a:t> </a:t>
            </a:r>
            <a:r>
              <a:rPr lang="en-US" sz="1600" dirty="0" err="1"/>
              <a:t>성격을</a:t>
            </a:r>
            <a:r>
              <a:rPr lang="en-US" sz="1600" dirty="0"/>
              <a:t> </a:t>
            </a:r>
            <a:r>
              <a:rPr lang="en-US" sz="1600" dirty="0" err="1"/>
              <a:t>컨셉으로</a:t>
            </a:r>
            <a:r>
              <a:rPr lang="en-US" sz="1600" dirty="0"/>
              <a:t> </a:t>
            </a:r>
            <a:r>
              <a:rPr lang="en-US" sz="1600" dirty="0" err="1"/>
              <a:t>잡는</a:t>
            </a:r>
            <a:r>
              <a:rPr lang="en-US" sz="1600" dirty="0"/>
              <a:t> </a:t>
            </a:r>
            <a:r>
              <a:rPr lang="en-US" sz="1600" dirty="0" err="1" smtClean="0"/>
              <a:t>사람들</a:t>
            </a:r>
            <a:r>
              <a:rPr lang="ko-KR" altLang="en-US" sz="1600" dirty="0" smtClean="0"/>
              <a:t>이 있다</a:t>
            </a:r>
            <a:r>
              <a:rPr lang="en-US" altLang="ko-KR" sz="1600" dirty="0" smtClean="0"/>
              <a:t>. </a:t>
            </a:r>
            <a:r>
              <a:rPr lang="en-US" sz="1600" dirty="0" err="1" smtClean="0"/>
              <a:t>하지만</a:t>
            </a:r>
            <a:r>
              <a:rPr lang="en-US" sz="1600" dirty="0" smtClean="0"/>
              <a:t> </a:t>
            </a:r>
            <a:r>
              <a:rPr lang="en-US" sz="1600" dirty="0" err="1"/>
              <a:t>그들은</a:t>
            </a:r>
            <a:r>
              <a:rPr lang="en-US" sz="1600" dirty="0"/>
              <a:t> </a:t>
            </a:r>
            <a:r>
              <a:rPr lang="en-US" sz="1600" dirty="0" err="1"/>
              <a:t>골든</a:t>
            </a:r>
            <a:r>
              <a:rPr lang="en-US" sz="1600" dirty="0"/>
              <a:t> </a:t>
            </a:r>
            <a:r>
              <a:rPr lang="en-US" sz="1600" dirty="0" err="1"/>
              <a:t>타임이</a:t>
            </a:r>
            <a:r>
              <a:rPr lang="en-US" sz="1600" dirty="0"/>
              <a:t> </a:t>
            </a:r>
            <a:r>
              <a:rPr lang="en-US" sz="1600" dirty="0" err="1"/>
              <a:t>지나고</a:t>
            </a:r>
            <a:r>
              <a:rPr lang="en-US" sz="1600" dirty="0"/>
              <a:t> </a:t>
            </a:r>
            <a:r>
              <a:rPr lang="en-US" sz="1600" dirty="0" err="1"/>
              <a:t>나서야</a:t>
            </a:r>
            <a:r>
              <a:rPr lang="en-US" sz="1600" dirty="0"/>
              <a:t> </a:t>
            </a:r>
            <a:r>
              <a:rPr lang="en-US" sz="1600" dirty="0" err="1"/>
              <a:t>그들이</a:t>
            </a:r>
            <a:r>
              <a:rPr lang="en-US" sz="1600" dirty="0"/>
              <a:t> </a:t>
            </a:r>
            <a:r>
              <a:rPr lang="en-US" sz="1600" dirty="0" err="1"/>
              <a:t>잘못된</a:t>
            </a:r>
            <a:r>
              <a:rPr lang="en-US" sz="1600" dirty="0"/>
              <a:t> </a:t>
            </a:r>
            <a:r>
              <a:rPr lang="en-US" sz="1600" dirty="0" err="1"/>
              <a:t>선택을</a:t>
            </a:r>
            <a:r>
              <a:rPr lang="en-US" sz="1600" dirty="0"/>
              <a:t> </a:t>
            </a:r>
            <a:r>
              <a:rPr lang="en-US" sz="1600" dirty="0" err="1"/>
              <a:t>했다는</a:t>
            </a:r>
            <a:r>
              <a:rPr lang="en-US" sz="1600" dirty="0"/>
              <a:t> </a:t>
            </a:r>
            <a:r>
              <a:rPr lang="en-US" sz="1600" dirty="0" err="1"/>
              <a:t>것을</a:t>
            </a:r>
            <a:r>
              <a:rPr lang="en-US" sz="1600" dirty="0"/>
              <a:t> </a:t>
            </a:r>
            <a:r>
              <a:rPr lang="en-US" sz="1600" dirty="0" err="1"/>
              <a:t>깨닫는다</a:t>
            </a:r>
            <a:r>
              <a:rPr lang="en-US" sz="1600" dirty="0"/>
              <a:t>. </a:t>
            </a:r>
            <a:r>
              <a:rPr lang="en-US" sz="1600" dirty="0" err="1"/>
              <a:t>그리고</a:t>
            </a:r>
            <a:r>
              <a:rPr lang="en-US" sz="1600" dirty="0"/>
              <a:t> 그 </a:t>
            </a:r>
            <a:r>
              <a:rPr lang="en-US" sz="1600" dirty="0" err="1"/>
              <a:t>성격도</a:t>
            </a:r>
            <a:r>
              <a:rPr lang="en-US" sz="1600" dirty="0"/>
              <a:t> </a:t>
            </a:r>
            <a:r>
              <a:rPr lang="en-US" sz="1600" dirty="0" err="1"/>
              <a:t>자신의</a:t>
            </a:r>
            <a:r>
              <a:rPr lang="en-US" sz="1600" dirty="0"/>
              <a:t> </a:t>
            </a:r>
            <a:r>
              <a:rPr lang="en-US" sz="1600" dirty="0" err="1"/>
              <a:t>본성이</a:t>
            </a:r>
            <a:r>
              <a:rPr lang="en-US" sz="1600" dirty="0"/>
              <a:t> </a:t>
            </a:r>
            <a:r>
              <a:rPr lang="en-US" sz="1600" dirty="0" err="1"/>
              <a:t>아니었기에</a:t>
            </a:r>
            <a:r>
              <a:rPr lang="en-US" sz="1600" dirty="0"/>
              <a:t> </a:t>
            </a:r>
            <a:r>
              <a:rPr lang="en-US" sz="1600" dirty="0" err="1"/>
              <a:t>나쁜</a:t>
            </a:r>
            <a:r>
              <a:rPr lang="en-US" sz="1600" dirty="0"/>
              <a:t> </a:t>
            </a:r>
            <a:r>
              <a:rPr lang="en-US" sz="1600" dirty="0" err="1"/>
              <a:t>결과에</a:t>
            </a:r>
            <a:r>
              <a:rPr lang="en-US" sz="1600" dirty="0"/>
              <a:t> </a:t>
            </a:r>
            <a:r>
              <a:rPr lang="en-US" sz="1600" dirty="0" err="1"/>
              <a:t>대해</a:t>
            </a:r>
            <a:r>
              <a:rPr lang="en-US" sz="1600" dirty="0"/>
              <a:t> </a:t>
            </a:r>
            <a:r>
              <a:rPr lang="en-US" sz="1600" dirty="0" err="1"/>
              <a:t>두려움에</a:t>
            </a:r>
            <a:r>
              <a:rPr lang="en-US" sz="1600" dirty="0"/>
              <a:t> </a:t>
            </a:r>
            <a:r>
              <a:rPr lang="en-US" sz="1600" dirty="0" err="1"/>
              <a:t>떠는</a:t>
            </a:r>
            <a:r>
              <a:rPr lang="en-US" sz="1600" dirty="0"/>
              <a:t> </a:t>
            </a:r>
            <a:r>
              <a:rPr lang="en-US" sz="1600" dirty="0" err="1"/>
              <a:t>이중적인</a:t>
            </a:r>
            <a:r>
              <a:rPr lang="en-US" sz="1600" dirty="0"/>
              <a:t> </a:t>
            </a:r>
            <a:r>
              <a:rPr lang="en-US" sz="1600" dirty="0" err="1"/>
              <a:t>모습을</a:t>
            </a:r>
            <a:r>
              <a:rPr lang="en-US" sz="1600" dirty="0"/>
              <a:t> </a:t>
            </a:r>
            <a:r>
              <a:rPr lang="en-US" sz="1600" dirty="0" err="1"/>
              <a:t>보이기도</a:t>
            </a:r>
            <a:r>
              <a:rPr lang="en-US" sz="1600" dirty="0"/>
              <a:t> </a:t>
            </a:r>
            <a:r>
              <a:rPr lang="en-US" sz="1600" dirty="0" err="1"/>
              <a:t>한다</a:t>
            </a:r>
            <a:r>
              <a:rPr lang="en-US" sz="1600" dirty="0"/>
              <a:t>. </a:t>
            </a:r>
            <a:r>
              <a:rPr lang="en-US" sz="1600" dirty="0" err="1"/>
              <a:t>작은</a:t>
            </a:r>
            <a:r>
              <a:rPr lang="en-US" sz="1600" dirty="0"/>
              <a:t> </a:t>
            </a:r>
            <a:r>
              <a:rPr lang="en-US" sz="1600" dirty="0" err="1"/>
              <a:t>결과라도</a:t>
            </a:r>
            <a:r>
              <a:rPr lang="en-US" sz="1600" dirty="0"/>
              <a:t> 이 </a:t>
            </a:r>
            <a:r>
              <a:rPr lang="en-US" sz="1600" dirty="0" err="1"/>
              <a:t>작품에서</a:t>
            </a:r>
            <a:r>
              <a:rPr lang="en-US" sz="1600" dirty="0"/>
              <a:t> </a:t>
            </a:r>
            <a:r>
              <a:rPr lang="en-US" sz="1600" dirty="0" err="1"/>
              <a:t>나오는</a:t>
            </a:r>
            <a:r>
              <a:rPr lang="en-US" sz="1600" dirty="0"/>
              <a:t> </a:t>
            </a:r>
            <a:r>
              <a:rPr lang="en-US" sz="1600" dirty="0" err="1"/>
              <a:t>것처럼</a:t>
            </a:r>
            <a:r>
              <a:rPr lang="en-US" sz="1600" dirty="0"/>
              <a:t> </a:t>
            </a:r>
            <a:r>
              <a:rPr lang="en-US" sz="1600" dirty="0" err="1"/>
              <a:t>죽음까지</a:t>
            </a:r>
            <a:r>
              <a:rPr lang="en-US" sz="1600" dirty="0"/>
              <a:t> </a:t>
            </a:r>
            <a:r>
              <a:rPr lang="en-US" sz="1600" dirty="0" err="1"/>
              <a:t>이어질</a:t>
            </a:r>
            <a:r>
              <a:rPr lang="en-US" sz="1600" dirty="0"/>
              <a:t> 수 </a:t>
            </a:r>
            <a:r>
              <a:rPr lang="en-US" sz="1600" dirty="0" err="1"/>
              <a:t>있다는</a:t>
            </a:r>
            <a:r>
              <a:rPr lang="en-US" sz="1600" dirty="0"/>
              <a:t> </a:t>
            </a:r>
            <a:r>
              <a:rPr lang="en-US" sz="1600" dirty="0" err="1"/>
              <a:t>것을</a:t>
            </a:r>
            <a:r>
              <a:rPr lang="en-US" sz="1600" dirty="0"/>
              <a:t> </a:t>
            </a:r>
            <a:r>
              <a:rPr lang="en-US" sz="1600" dirty="0" err="1"/>
              <a:t>보여줌으로써</a:t>
            </a:r>
            <a:r>
              <a:rPr lang="en-US" sz="1600" dirty="0"/>
              <a:t> </a:t>
            </a:r>
            <a:r>
              <a:rPr lang="en-US" sz="1600" dirty="0" err="1"/>
              <a:t>경고로</a:t>
            </a:r>
            <a:r>
              <a:rPr lang="en-US" sz="1600" dirty="0"/>
              <a:t> </a:t>
            </a:r>
            <a:r>
              <a:rPr lang="en-US" sz="1600" dirty="0" err="1"/>
              <a:t>작용했으면</a:t>
            </a:r>
            <a:r>
              <a:rPr lang="en-US" sz="1600" dirty="0"/>
              <a:t> </a:t>
            </a:r>
            <a:r>
              <a:rPr lang="en-US" sz="1600" dirty="0" err="1"/>
              <a:t>하는</a:t>
            </a:r>
            <a:r>
              <a:rPr lang="en-US" sz="1600" dirty="0"/>
              <a:t> </a:t>
            </a:r>
            <a:r>
              <a:rPr lang="en-US" sz="1600" dirty="0" err="1"/>
              <a:t>의도로</a:t>
            </a:r>
            <a:r>
              <a:rPr lang="en-US" sz="1600" dirty="0"/>
              <a:t> </a:t>
            </a:r>
            <a:r>
              <a:rPr lang="en-US" sz="1600" dirty="0" err="1"/>
              <a:t>작품을</a:t>
            </a:r>
            <a:r>
              <a:rPr lang="en-US" sz="1600" dirty="0"/>
              <a:t> </a:t>
            </a:r>
            <a:r>
              <a:rPr lang="en-US" sz="1600" dirty="0" err="1"/>
              <a:t>만들었다</a:t>
            </a:r>
            <a:r>
              <a:rPr lang="en-US" sz="1600" dirty="0"/>
              <a:t>. </a:t>
            </a:r>
            <a:r>
              <a:rPr lang="en-US" sz="1600" dirty="0" err="1"/>
              <a:t>여기서</a:t>
            </a:r>
            <a:r>
              <a:rPr lang="en-US" sz="1600" dirty="0"/>
              <a:t> </a:t>
            </a:r>
            <a:r>
              <a:rPr lang="en-US" sz="1600" dirty="0" err="1"/>
              <a:t>진건은</a:t>
            </a:r>
            <a:r>
              <a:rPr lang="en-US" sz="1600" dirty="0"/>
              <a:t> </a:t>
            </a:r>
            <a:r>
              <a:rPr lang="en-US" sz="1600" dirty="0" err="1"/>
              <a:t>예술인이</a:t>
            </a:r>
            <a:r>
              <a:rPr lang="en-US" sz="1600" dirty="0"/>
              <a:t> </a:t>
            </a:r>
            <a:r>
              <a:rPr lang="en-US" sz="1600" dirty="0" err="1"/>
              <a:t>취해야할</a:t>
            </a:r>
            <a:r>
              <a:rPr lang="en-US" sz="1600" dirty="0"/>
              <a:t> </a:t>
            </a:r>
            <a:r>
              <a:rPr lang="en-US" sz="1600" dirty="0" err="1"/>
              <a:t>태도라고</a:t>
            </a:r>
            <a:r>
              <a:rPr lang="en-US" sz="1600" dirty="0"/>
              <a:t> </a:t>
            </a:r>
            <a:r>
              <a:rPr lang="en-US" sz="1600" dirty="0" err="1"/>
              <a:t>오해하고</a:t>
            </a:r>
            <a:r>
              <a:rPr lang="en-US" sz="1600" dirty="0"/>
              <a:t> </a:t>
            </a:r>
            <a:r>
              <a:rPr lang="en-US" sz="1600" dirty="0" err="1"/>
              <a:t>냉혈한</a:t>
            </a:r>
            <a:r>
              <a:rPr lang="en-US" sz="1600" dirty="0"/>
              <a:t> </a:t>
            </a:r>
            <a:r>
              <a:rPr lang="en-US" sz="1600" dirty="0" err="1"/>
              <a:t>적인</a:t>
            </a:r>
            <a:r>
              <a:rPr lang="en-US" sz="1600" dirty="0"/>
              <a:t> </a:t>
            </a:r>
            <a:r>
              <a:rPr lang="en-US" sz="1600" dirty="0" err="1"/>
              <a:t>성격을</a:t>
            </a:r>
            <a:r>
              <a:rPr lang="en-US" sz="1600" dirty="0"/>
              <a:t> </a:t>
            </a:r>
            <a:r>
              <a:rPr lang="en-US" sz="1600" dirty="0" err="1"/>
              <a:t>컨셉으로</a:t>
            </a:r>
            <a:r>
              <a:rPr lang="en-US" sz="1600" dirty="0"/>
              <a:t> </a:t>
            </a:r>
            <a:r>
              <a:rPr lang="en-US" sz="1600" dirty="0" err="1"/>
              <a:t>잡았다</a:t>
            </a:r>
            <a:r>
              <a:rPr lang="en-US" sz="1600" dirty="0"/>
              <a:t>.</a:t>
            </a:r>
          </a:p>
          <a:p>
            <a:pPr algn="ctr">
              <a:lnSpc>
                <a:spcPct val="150000"/>
              </a:lnSpc>
            </a:pPr>
            <a:endParaRPr lang="ko-KR" altLang="en-US" sz="1600" dirty="0"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latin typeface="KoPub돋움체 Medium" pitchFamily="2" charset="-127"/>
              <a:ea typeface="KoPub돋움체 Medium" pitchFamily="2" charset="-127"/>
            </a:endParaRPr>
          </a:p>
          <a:p>
            <a:pPr algn="ctr"/>
            <a:endParaRPr lang="en-US" altLang="ko-KR" sz="14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561D1-7015-E74E-B774-D238BF7FB058}"/>
              </a:ext>
            </a:extLst>
          </p:cNvPr>
          <p:cNvSpPr txBox="1"/>
          <p:nvPr/>
        </p:nvSpPr>
        <p:spPr>
          <a:xfrm>
            <a:off x="825042" y="138482"/>
            <a:ext cx="813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단편영화 </a:t>
            </a:r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 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&lt;</a:t>
            </a:r>
            <a:r>
              <a:rPr lang="ko-KR" altLang="en-US" sz="14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작품명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&gt;</a:t>
            </a:r>
            <a:endParaRPr lang="en-US" altLang="ko-KR" sz="10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먹물명조L" pitchFamily="18" charset="-127"/>
              <a:ea typeface="a먹물명조L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2337" y="4005064"/>
            <a:ext cx="770485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 smtClean="0">
                <a:latin typeface="KoPub돋움체 Bold" pitchFamily="2" charset="-127"/>
                <a:ea typeface="KoPub돋움체 Bold" pitchFamily="2" charset="-127"/>
              </a:rPr>
              <a:t>키워드</a:t>
            </a:r>
            <a:endParaRPr lang="en-US" altLang="ko-KR" sz="20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20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err="1" smtClean="0">
                <a:latin typeface="KoPub돋움체 Bold" pitchFamily="2" charset="-127"/>
                <a:ea typeface="KoPub돋움체 Bold" pitchFamily="2" charset="-127"/>
              </a:rPr>
              <a:t>생명중시</a:t>
            </a:r>
            <a:endParaRPr lang="en-US" altLang="ko-KR" sz="16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KoPub돋움체 Bold" pitchFamily="2" charset="-127"/>
                <a:ea typeface="KoPub돋움체 Bold" pitchFamily="2" charset="-127"/>
              </a:rPr>
              <a:t>목적과 수단</a:t>
            </a:r>
            <a:endParaRPr lang="en-US" altLang="ko-KR" sz="16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KoPub돋움체 Bold" pitchFamily="2" charset="-127"/>
                <a:ea typeface="KoPub돋움체 Bold" pitchFamily="2" charset="-127"/>
              </a:rPr>
              <a:t>예술</a:t>
            </a:r>
            <a:endParaRPr lang="en-US" altLang="ko-KR" sz="16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latin typeface="KoPub돋움체 Bold" pitchFamily="2" charset="-127"/>
                <a:ea typeface="KoPub돋움체 Bold" pitchFamily="2" charset="-127"/>
              </a:rPr>
              <a:t>본성</a:t>
            </a:r>
            <a:endParaRPr lang="en-US" altLang="ko-KR" sz="1600" dirty="0" smtClean="0">
              <a:latin typeface="KoPub돋움체 Bold" pitchFamily="2" charset="-127"/>
              <a:ea typeface="KoPub돋움체 Bold" pitchFamily="2" charset="-127"/>
            </a:endParaRPr>
          </a:p>
          <a:p>
            <a:pPr algn="ctr">
              <a:lnSpc>
                <a:spcPct val="150000"/>
              </a:lnSpc>
            </a:pPr>
            <a:endParaRPr lang="ko-KR" altLang="en-US" sz="1600" dirty="0"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latin typeface="KoPub돋움체 Medium" pitchFamily="2" charset="-127"/>
              <a:ea typeface="KoPub돋움체 Medium" pitchFamily="2" charset="-127"/>
            </a:endParaRPr>
          </a:p>
          <a:p>
            <a:pPr algn="ctr"/>
            <a:endParaRPr lang="en-US" altLang="ko-KR" sz="1400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07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1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520455" y="3005599"/>
            <a:ext cx="2088232" cy="846802"/>
            <a:chOff x="3720990" y="3152001"/>
            <a:chExt cx="1710368" cy="846802"/>
          </a:xfrm>
        </p:grpSpPr>
        <p:sp>
          <p:nvSpPr>
            <p:cNvPr id="4" name="TextBox 3"/>
            <p:cNvSpPr txBox="1"/>
            <p:nvPr/>
          </p:nvSpPr>
          <p:spPr>
            <a:xfrm>
              <a:off x="3720990" y="3152001"/>
              <a:ext cx="17103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000" b="1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prstClr val="white">
                      <a:lumMod val="95000"/>
                    </a:prstClr>
                  </a:solidFill>
                  <a:latin typeface="a먹물명조L" pitchFamily="18" charset="-127"/>
                  <a:ea typeface="a먹물명조L" pitchFamily="18" charset="-127"/>
                </a:rPr>
                <a:t>배경</a:t>
              </a:r>
              <a:r>
                <a:rPr kumimoji="0" lang="ko-KR" altLang="en-US" sz="3000" b="1" i="0" u="none" strike="noStrike" kern="1200" cap="none" spc="0" normalizeH="0" baseline="0" noProof="0" dirty="0">
                  <a:ln>
                    <a:solidFill>
                      <a:prstClr val="white">
                        <a:lumMod val="85000"/>
                        <a:alpha val="30000"/>
                      </a:prstClr>
                    </a:solidFill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a먹물명조L" pitchFamily="18" charset="-127"/>
                  <a:ea typeface="a먹물명조L" pitchFamily="18" charset="-127"/>
                  <a:cs typeface="+mn-cs"/>
                </a:rPr>
                <a:t> 소개</a:t>
              </a:r>
              <a:endParaRPr kumimoji="0" lang="en-US" altLang="ko-KR" sz="30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먹물명조L" pitchFamily="18" charset="-127"/>
                <a:ea typeface="a먹물명조L" pitchFamily="18" charset="-127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20990" y="3629471"/>
              <a:ext cx="17103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1" i="0" u="none" strike="noStrike" kern="1200" cap="none" spc="0" normalizeH="0" baseline="0" noProof="0" dirty="0">
                <a:ln>
                  <a:solidFill>
                    <a:prstClr val="white">
                      <a:lumMod val="85000"/>
                      <a:alpha val="30000"/>
                    </a:prstClr>
                  </a:solidFill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먹물명조L" pitchFamily="18" charset="-127"/>
                <a:ea typeface="a먹물명조L" pitchFamily="18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683568" y="-371068"/>
            <a:ext cx="0" cy="7472476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692540" y="548680"/>
            <a:ext cx="9295796" cy="0"/>
          </a:xfrm>
          <a:prstGeom prst="line">
            <a:avLst/>
          </a:prstGeom>
          <a:ln>
            <a:solidFill>
              <a:schemeClr val="bg1">
                <a:lumMod val="6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/>
          <p:cNvGrpSpPr/>
          <p:nvPr/>
        </p:nvGrpSpPr>
        <p:grpSpPr>
          <a:xfrm>
            <a:off x="-9283" y="886789"/>
            <a:ext cx="834325" cy="424645"/>
            <a:chOff x="-9283" y="886789"/>
            <a:chExt cx="834325" cy="424645"/>
          </a:xfrm>
        </p:grpSpPr>
        <p:sp>
          <p:nvSpPr>
            <p:cNvPr id="21" name="직사각형 20"/>
            <p:cNvSpPr/>
            <p:nvPr/>
          </p:nvSpPr>
          <p:spPr>
            <a:xfrm>
              <a:off x="-9283" y="886789"/>
              <a:ext cx="834325" cy="343501"/>
            </a:xfrm>
            <a:prstGeom prst="rect">
              <a:avLst/>
            </a:prstGeom>
            <a:solidFill>
              <a:srgbClr val="272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  <p:sp>
          <p:nvSpPr>
            <p:cNvPr id="9" name="직각 삼각형 8"/>
            <p:cNvSpPr/>
            <p:nvPr/>
          </p:nvSpPr>
          <p:spPr>
            <a:xfrm rot="5400000">
              <a:off x="702755" y="1216863"/>
              <a:ext cx="81142" cy="108000"/>
            </a:xfrm>
            <a:prstGeom prst="rt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atin typeface="KoPub돋움체 Medium" pitchFamily="2" charset="-127"/>
                <a:ea typeface="KoPub돋움체 Medium" pitchFamily="2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7504" y="919753"/>
            <a:ext cx="541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  <a:solidFill>
                  <a:schemeClr val="bg1"/>
                </a:solidFill>
                <a:latin typeface="KoPub돋움체 Medium" pitchFamily="2" charset="-127"/>
                <a:ea typeface="KoPub돋움체 Medium" pitchFamily="2" charset="-127"/>
              </a:rPr>
              <a:t>공간</a:t>
            </a:r>
            <a:endParaRPr lang="en-US" altLang="ko-KR" sz="1200" dirty="0"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  <a:solidFill>
                <a:schemeClr val="bg1"/>
              </a:solidFill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1388095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인물</a:t>
            </a:r>
            <a:endParaRPr lang="en-US" altLang="ko-KR" sz="12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7504" y="1855857"/>
            <a:ext cx="450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소품</a:t>
            </a:r>
            <a:endParaRPr lang="en-US" altLang="ko-KR" sz="12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1720" y="5085184"/>
            <a:ext cx="17281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err="1" smtClean="0">
                <a:latin typeface="KoPub돋움체 Medium" pitchFamily="2" charset="-127"/>
                <a:ea typeface="KoPub돋움체 Medium" pitchFamily="2" charset="-127"/>
              </a:rPr>
              <a:t>진건의</a:t>
            </a: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 원래 집</a:t>
            </a:r>
            <a:endParaRPr lang="en-US" altLang="ko-KR" sz="1400" dirty="0" smtClean="0"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고시원</a:t>
            </a:r>
            <a:endParaRPr lang="en-US" altLang="ko-KR" sz="1400" dirty="0" smtClean="0"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매우 좁고 </a:t>
            </a:r>
            <a:r>
              <a:rPr lang="ko-KR" altLang="en-US" sz="1400" dirty="0" err="1" smtClean="0">
                <a:latin typeface="KoPub돋움체 Medium" pitchFamily="2" charset="-127"/>
                <a:ea typeface="KoPub돋움체 Medium" pitchFamily="2" charset="-127"/>
              </a:rPr>
              <a:t>열약함</a:t>
            </a:r>
            <a:r>
              <a:rPr lang="en-US" altLang="ko-KR" sz="1400" dirty="0" smtClean="0">
                <a:latin typeface="KoPub돋움체 Medium" pitchFamily="2" charset="-127"/>
                <a:ea typeface="KoPub돋움체 Medium" pitchFamily="2" charset="-127"/>
              </a:rPr>
              <a:t>.</a:t>
            </a:r>
            <a:endParaRPr lang="ko-KR" altLang="en-US" sz="1400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9743" y="922513"/>
            <a:ext cx="388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진건의</a:t>
            </a:r>
            <a:r>
              <a:rPr lang="ko-KR" altLang="en-US" sz="2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KoPub돋움체 Medium" pitchFamily="2" charset="-127"/>
                <a:ea typeface="KoPub돋움체 Medium" pitchFamily="2" charset="-127"/>
              </a:rPr>
              <a:t> 집</a:t>
            </a:r>
            <a:endParaRPr lang="en-US" altLang="ko-KR" sz="2000" dirty="0">
              <a:ln>
                <a:solidFill>
                  <a:schemeClr val="tx1">
                    <a:alpha val="30000"/>
                  </a:schemeClr>
                </a:solidFill>
              </a:ln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5042" y="138482"/>
            <a:ext cx="8139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11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단편영화 </a:t>
            </a:r>
            <a:r>
              <a:rPr lang="ko-KR" altLang="en-US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 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&lt;</a:t>
            </a:r>
            <a:r>
              <a:rPr lang="ko-KR" altLang="en-US" sz="1400" dirty="0" err="1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작품명</a:t>
            </a:r>
            <a:r>
              <a:rPr lang="en-US" altLang="ko-KR" sz="1400" dirty="0">
                <a:ln>
                  <a:solidFill>
                    <a:schemeClr val="tx1">
                      <a:alpha val="30000"/>
                    </a:schemeClr>
                  </a:solidFill>
                </a:ln>
                <a:solidFill>
                  <a:srgbClr val="272123"/>
                </a:solidFill>
                <a:latin typeface="a먹물명조L" pitchFamily="18" charset="-127"/>
                <a:ea typeface="a먹물명조L" pitchFamily="18" charset="-127"/>
              </a:rPr>
              <a:t>&gt;</a:t>
            </a:r>
            <a:endParaRPr lang="en-US" altLang="ko-KR" sz="1050" dirty="0">
              <a:ln>
                <a:solidFill>
                  <a:schemeClr val="tx1">
                    <a:alpha val="30000"/>
                  </a:schemeClr>
                </a:solidFill>
              </a:ln>
              <a:solidFill>
                <a:srgbClr val="272123"/>
              </a:solidFill>
              <a:latin typeface="a먹물명조L" pitchFamily="18" charset="-127"/>
              <a:ea typeface="a먹물명조L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40" y="2488147"/>
            <a:ext cx="4102454" cy="230557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19" y="2488147"/>
            <a:ext cx="4090176" cy="23055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5077" y="5085184"/>
            <a:ext cx="30953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 err="1" smtClean="0">
                <a:latin typeface="KoPub돋움체 Medium" pitchFamily="2" charset="-127"/>
                <a:ea typeface="KoPub돋움체 Medium" pitchFamily="2" charset="-127"/>
              </a:rPr>
              <a:t>진건의</a:t>
            </a: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 새로운 집</a:t>
            </a:r>
            <a:endParaRPr lang="en-US" altLang="ko-KR" sz="1400" dirty="0" smtClean="0"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원룸</a:t>
            </a:r>
            <a:endParaRPr lang="en-US" altLang="ko-KR" sz="1400" dirty="0" smtClean="0">
              <a:latin typeface="KoPub돋움체 Medium" pitchFamily="2" charset="-127"/>
              <a:ea typeface="KoPub돋움체 Medium" pitchFamily="2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 smtClean="0">
                <a:latin typeface="KoPub돋움체 Medium" pitchFamily="2" charset="-127"/>
                <a:ea typeface="KoPub돋움체 Medium" pitchFamily="2" charset="-127"/>
              </a:rPr>
              <a:t>전보다 성공해서 새로운 집을 사게 됨</a:t>
            </a:r>
            <a:r>
              <a:rPr lang="en-US" altLang="ko-KR" sz="1400" dirty="0" smtClean="0">
                <a:latin typeface="KoPub돋움체 Medium" pitchFamily="2" charset="-127"/>
                <a:ea typeface="KoPub돋움체 Medium" pitchFamily="2" charset="-127"/>
              </a:rPr>
              <a:t>.</a:t>
            </a:r>
            <a:endParaRPr lang="ko-KR" altLang="en-US" sz="1400" dirty="0">
              <a:latin typeface="KoPub돋움체 Medium" pitchFamily="2" charset="-127"/>
              <a:ea typeface="KoPub돋움체 Medium" pitchFamily="2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355976" y="5085184"/>
            <a:ext cx="1080120" cy="5040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503</Words>
  <Application>Microsoft Office PowerPoint</Application>
  <PresentationFormat>화면 슬라이드 쇼(4:3)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3" baseType="lpstr">
      <vt:lpstr>NanumSquareOTF</vt:lpstr>
      <vt:lpstr>KoPub돋움체 Medium</vt:lpstr>
      <vt:lpstr>Yoon 윤고딕 520_TT</vt:lpstr>
      <vt:lpstr>a먹물명조L</vt:lpstr>
      <vt:lpstr>Arial</vt:lpstr>
      <vt:lpstr>독립서체 백범김구 GS</vt:lpstr>
      <vt:lpstr>KoPub돋움체 Bold</vt:lpstr>
      <vt:lpstr>NanumSquareOTF Bold</vt:lpstr>
      <vt:lpstr>독립서체 윤동주 별헤는밤 GS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hp</dc:creator>
  <cp:lastModifiedBy>Windows 사용자</cp:lastModifiedBy>
  <cp:revision>197</cp:revision>
  <dcterms:created xsi:type="dcterms:W3CDTF">2013-09-05T09:43:46Z</dcterms:created>
  <dcterms:modified xsi:type="dcterms:W3CDTF">2021-02-03T11:34:33Z</dcterms:modified>
</cp:coreProperties>
</file>