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BAD3-AE16-45D9-98EF-8A438DF7F96B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0935-DA19-4157-AE6A-BD5C4F4E6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857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BAD3-AE16-45D9-98EF-8A438DF7F96B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0935-DA19-4157-AE6A-BD5C4F4E6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98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BAD3-AE16-45D9-98EF-8A438DF7F96B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0935-DA19-4157-AE6A-BD5C4F4E6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24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BAD3-AE16-45D9-98EF-8A438DF7F96B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0935-DA19-4157-AE6A-BD5C4F4E6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436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BAD3-AE16-45D9-98EF-8A438DF7F96B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0935-DA19-4157-AE6A-BD5C4F4E6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839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BAD3-AE16-45D9-98EF-8A438DF7F96B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0935-DA19-4157-AE6A-BD5C4F4E6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26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BAD3-AE16-45D9-98EF-8A438DF7F96B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0935-DA19-4157-AE6A-BD5C4F4E6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17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BAD3-AE16-45D9-98EF-8A438DF7F96B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0935-DA19-4157-AE6A-BD5C4F4E6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325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BAD3-AE16-45D9-98EF-8A438DF7F96B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0935-DA19-4157-AE6A-BD5C4F4E6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92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BAD3-AE16-45D9-98EF-8A438DF7F96B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0935-DA19-4157-AE6A-BD5C4F4E6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97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BAD3-AE16-45D9-98EF-8A438DF7F96B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0935-DA19-4157-AE6A-BD5C4F4E6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026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CBAD3-AE16-45D9-98EF-8A438DF7F96B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10935-DA19-4157-AE6A-BD5C4F4E6D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02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45026" y="2671826"/>
            <a:ext cx="47099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 smtClean="0"/>
              <a:t>‘</a:t>
            </a:r>
            <a:r>
              <a:rPr lang="ko-KR" altLang="en-US" sz="4800" dirty="0" smtClean="0"/>
              <a:t>위하여</a:t>
            </a:r>
            <a:r>
              <a:rPr lang="en-US" altLang="ko-KR" sz="4800" dirty="0" smtClean="0"/>
              <a:t>’</a:t>
            </a:r>
          </a:p>
          <a:p>
            <a:pPr algn="ctr"/>
            <a:r>
              <a:rPr lang="ko-KR" altLang="en-US" sz="4800" dirty="0" smtClean="0"/>
              <a:t>홍보영상 </a:t>
            </a:r>
            <a:r>
              <a:rPr lang="ko-KR" altLang="en-US" sz="4800" dirty="0" err="1" smtClean="0"/>
              <a:t>기획안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324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에피소드</a:t>
            </a:r>
            <a:r>
              <a:rPr lang="en-US" altLang="ko-KR" sz="2000" dirty="0" smtClean="0"/>
              <a:t>-2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803663"/>
              </p:ext>
            </p:extLst>
          </p:nvPr>
        </p:nvGraphicFramePr>
        <p:xfrm>
          <a:off x="232756" y="1067583"/>
          <a:ext cx="11696009" cy="558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 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결제서류철을 덮으며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책상에 한번 세우며 정리하는 손 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얼굴 노출</a:t>
                      </a:r>
                      <a:r>
                        <a:rPr lang="en-US" altLang="ko-KR" sz="1400" dirty="0" smtClean="0"/>
                        <a:t>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aseline="0" dirty="0" smtClean="0"/>
                        <a:t>서류철을 옆에 들고 걸어가는 모습 </a:t>
                      </a:r>
                      <a:endParaRPr lang="en-US" altLang="ko-KR" sz="1400" baseline="0" dirty="0" smtClean="0"/>
                    </a:p>
                    <a:p>
                      <a:pPr latinLnBrk="1"/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얼굴 노출</a:t>
                      </a:r>
                      <a:r>
                        <a:rPr lang="en-US" altLang="ko-KR" sz="1400" dirty="0" smtClean="0"/>
                        <a:t>X)</a:t>
                      </a:r>
                      <a:endParaRPr lang="en-US" altLang="ko-KR" sz="1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넥타이를 바짝 </a:t>
                      </a:r>
                      <a:r>
                        <a:rPr lang="ko-KR" altLang="en-US" sz="1400" dirty="0" err="1" smtClean="0"/>
                        <a:t>땡기며</a:t>
                      </a:r>
                      <a:r>
                        <a:rPr lang="ko-KR" altLang="en-US" sz="1400" dirty="0" smtClean="0"/>
                        <a:t> 걸어가는 모습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err="1" smtClean="0"/>
                        <a:t>틸업으로</a:t>
                      </a:r>
                      <a:r>
                        <a:rPr lang="ko-KR" altLang="en-US" sz="1400" dirty="0" smtClean="0"/>
                        <a:t> 얼굴 노출 </a:t>
                      </a:r>
                      <a:r>
                        <a:rPr lang="en-US" altLang="ko-KR" sz="1400" dirty="0" smtClean="0"/>
                        <a:t>-&gt; </a:t>
                      </a:r>
                      <a:r>
                        <a:rPr lang="ko-KR" altLang="en-US" sz="1400" dirty="0" smtClean="0"/>
                        <a:t>에피소드</a:t>
                      </a:r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에 나온 남자</a:t>
                      </a:r>
                      <a:r>
                        <a:rPr lang="en-US" altLang="ko-KR" sz="1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남자 시점으로 </a:t>
                      </a:r>
                      <a:r>
                        <a:rPr lang="ko-KR" altLang="en-US" sz="1400" dirty="0" err="1" smtClean="0"/>
                        <a:t>나레이션</a:t>
                      </a:r>
                      <a:r>
                        <a:rPr lang="en-US" altLang="ko-KR" sz="1400" dirty="0" smtClean="0"/>
                        <a:t>)</a:t>
                      </a:r>
                    </a:p>
                    <a:p>
                      <a:pPr latinLnBrk="1"/>
                      <a:r>
                        <a:rPr lang="ko-KR" altLang="en-US" sz="1400" dirty="0" smtClean="0"/>
                        <a:t>입사한 지 </a:t>
                      </a:r>
                      <a:r>
                        <a:rPr lang="en-US" altLang="ko-KR" sz="1400" dirty="0" smtClean="0"/>
                        <a:t>150</a:t>
                      </a:r>
                      <a:r>
                        <a:rPr lang="ko-KR" altLang="en-US" sz="1400" dirty="0" smtClean="0"/>
                        <a:t>일 </a:t>
                      </a:r>
                      <a:r>
                        <a:rPr lang="en-US" altLang="ko-KR" sz="1400" dirty="0" smtClean="0"/>
                        <a:t>/ D+150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1/6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966" y="1632470"/>
            <a:ext cx="2313476" cy="143384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986" y="3399924"/>
            <a:ext cx="2378456" cy="132471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986" y="5094718"/>
            <a:ext cx="2474319" cy="126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에피소드</a:t>
            </a:r>
            <a:r>
              <a:rPr lang="en-US" altLang="ko-KR" sz="2000" dirty="0" smtClean="0"/>
              <a:t>-2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2/6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298363"/>
              </p:ext>
            </p:extLst>
          </p:nvPr>
        </p:nvGraphicFramePr>
        <p:xfrm>
          <a:off x="232756" y="1067583"/>
          <a:ext cx="11696009" cy="5308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 4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상사가 앉아 있는 자리로 걸어간다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걸어가는 주인공 시점으로 촬영</a:t>
                      </a:r>
                      <a:r>
                        <a:rPr lang="en-US" altLang="ko-KR" sz="1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남자의 뒷모습과 상사</a:t>
                      </a:r>
                      <a:endParaRPr lang="en-US" altLang="ko-KR" sz="14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카메라 남자 </a:t>
                      </a:r>
                      <a:r>
                        <a:rPr lang="ko-KR" altLang="en-US" sz="1400" dirty="0" err="1" smtClean="0"/>
                        <a:t>팔로우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여전히 적응하기 힘들다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 smtClean="0"/>
                        <a:t>결제서류를</a:t>
                      </a:r>
                      <a:r>
                        <a:rPr lang="ko-KR" altLang="en-US" sz="1400" dirty="0" smtClean="0"/>
                        <a:t> 내밀고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상사 힐끔 보며 서류검토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제발 오늘도 무사히</a:t>
                      </a:r>
                      <a:r>
                        <a:rPr lang="en-US" altLang="ko-KR" sz="1400" dirty="0" smtClean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50" y="1467693"/>
            <a:ext cx="1952523" cy="134961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550" y="2954381"/>
            <a:ext cx="1969477" cy="156503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587" y="4853019"/>
            <a:ext cx="1795829" cy="13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/>
              <a:t>에피소스</a:t>
            </a:r>
            <a:r>
              <a:rPr lang="en-US" altLang="ko-KR" sz="2000" dirty="0" smtClean="0"/>
              <a:t>-2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083090"/>
              </p:ext>
            </p:extLst>
          </p:nvPr>
        </p:nvGraphicFramePr>
        <p:xfrm>
          <a:off x="232756" y="1067583"/>
          <a:ext cx="11696009" cy="558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7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침을 꿀꺽 삼키는 남자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(slow</a:t>
                      </a:r>
                      <a:r>
                        <a:rPr lang="ko-KR" altLang="en-US" sz="1400" dirty="0" smtClean="0"/>
                        <a:t>촬영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심장박동 소리</a:t>
                      </a:r>
                      <a:endParaRPr lang="en-US" altLang="ko-KR" sz="14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화가 난 듯 서류철을 닫고 삿대질 하는 상사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smtClean="0"/>
                        <a:t>그냥 그만둘까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9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꾸벅 인사 하고 뒤돌아 서는 남자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얼굴 점점 클로즈업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“</a:t>
                      </a:r>
                      <a:r>
                        <a:rPr lang="ko-KR" altLang="en-US" sz="1400" dirty="0" smtClean="0"/>
                        <a:t>불편하다 불편해</a:t>
                      </a:r>
                      <a:r>
                        <a:rPr lang="en-US" altLang="ko-KR" sz="1400" dirty="0" smtClean="0"/>
                        <a:t>”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3/6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023" y="1596171"/>
            <a:ext cx="2274472" cy="138149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71" y="3414319"/>
            <a:ext cx="2520644" cy="135401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358" y="5138417"/>
            <a:ext cx="2182691" cy="139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에피소드</a:t>
            </a:r>
            <a:r>
              <a:rPr lang="en-US" altLang="ko-KR" sz="2000" dirty="0" smtClean="0"/>
              <a:t>-2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367001"/>
              </p:ext>
            </p:extLst>
          </p:nvPr>
        </p:nvGraphicFramePr>
        <p:xfrm>
          <a:off x="232756" y="1067583"/>
          <a:ext cx="11696009" cy="558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양배추가</a:t>
                      </a:r>
                      <a:r>
                        <a:rPr lang="ko-KR" altLang="en-US" sz="1400" baseline="0" dirty="0" smtClean="0"/>
                        <a:t> 빙글빙글 돌다가 멈추고 자막 발생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ko-KR" altLang="en-US" sz="1400" dirty="0" smtClean="0"/>
                        <a:t>혹은 양배추가 툭 떨어지고 자막 발생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(slow</a:t>
                      </a:r>
                      <a:r>
                        <a:rPr lang="ko-KR" altLang="en-US" sz="1400" dirty="0" smtClean="0"/>
                        <a:t>촬영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양배추를 통째로 넣었다</a:t>
                      </a:r>
                      <a:r>
                        <a:rPr lang="en-US" altLang="ko-KR" sz="1400" dirty="0" smtClean="0"/>
                        <a:t>! / </a:t>
                      </a:r>
                      <a:r>
                        <a:rPr lang="ko-KR" altLang="en-US" sz="1400" dirty="0" smtClean="0"/>
                        <a:t>양배추를 통째로</a:t>
                      </a:r>
                      <a:endParaRPr lang="en-US" altLang="ko-KR" sz="14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11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반으로 잘린 양배추의 단면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겉잎부터 심지까지 </a:t>
                      </a:r>
                      <a:r>
                        <a:rPr lang="en-US" altLang="ko-KR" sz="1400" dirty="0" smtClean="0"/>
                        <a:t>/ </a:t>
                      </a:r>
                      <a:r>
                        <a:rPr lang="ko-KR" altLang="en-US" sz="1400" dirty="0" smtClean="0"/>
                        <a:t>겉잎부터 심지까지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12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3D- </a:t>
                      </a:r>
                      <a:r>
                        <a:rPr lang="ko-KR" altLang="en-US" sz="1400" dirty="0" smtClean="0"/>
                        <a:t>연녹색의 알맹이들이</a:t>
                      </a:r>
                      <a:r>
                        <a:rPr lang="ko-KR" altLang="en-US" sz="1400" baseline="0" dirty="0" smtClean="0"/>
                        <a:t> 생성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smtClean="0"/>
                        <a:t>저온감압추출방식으로</a:t>
                      </a:r>
                      <a:r>
                        <a:rPr lang="ko-KR" altLang="en-US" sz="1400" b="0" baseline="0" dirty="0" smtClean="0"/>
                        <a:t> 영양성분은 그대로 </a:t>
                      </a:r>
                      <a:r>
                        <a:rPr lang="en-US" altLang="ko-KR" sz="1400" b="0" baseline="0" dirty="0" smtClean="0"/>
                        <a:t>/ </a:t>
                      </a:r>
                      <a:r>
                        <a:rPr lang="ko-KR" altLang="en-US" sz="1400" b="0" baseline="0" dirty="0" smtClean="0"/>
                        <a:t>양배추의 영양성분을 그대로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4/6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91" y="4985872"/>
            <a:ext cx="2628900" cy="15716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91" y="3309157"/>
            <a:ext cx="2638425" cy="15049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701" y="1533440"/>
            <a:ext cx="26289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에피소드</a:t>
            </a:r>
            <a:r>
              <a:rPr lang="en-US" altLang="ko-KR" sz="2000" dirty="0" smtClean="0"/>
              <a:t>-2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394343"/>
              </p:ext>
            </p:extLst>
          </p:nvPr>
        </p:nvGraphicFramePr>
        <p:xfrm>
          <a:off x="232756" y="1067583"/>
          <a:ext cx="11696009" cy="558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13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3D-</a:t>
                      </a:r>
                      <a:r>
                        <a:rPr lang="ko-KR" altLang="en-US" sz="1400" dirty="0" smtClean="0"/>
                        <a:t>알맹이들이 가루로 바뀌어 </a:t>
                      </a:r>
                      <a:r>
                        <a:rPr lang="ko-KR" altLang="en-US" sz="1400" dirty="0" err="1" smtClean="0"/>
                        <a:t>포장제에</a:t>
                      </a:r>
                      <a:r>
                        <a:rPr lang="ko-KR" altLang="en-US" sz="1400" dirty="0" smtClean="0"/>
                        <a:t> 담긴다</a:t>
                      </a:r>
                      <a:r>
                        <a:rPr lang="en-US" altLang="ko-KR" sz="1400" dirty="0" smtClean="0"/>
                        <a:t>.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 smtClean="0"/>
                        <a:t>한포에</a:t>
                      </a:r>
                      <a:r>
                        <a:rPr lang="ko-KR" altLang="en-US" sz="1400" dirty="0" smtClean="0"/>
                        <a:t> 담았다 </a:t>
                      </a:r>
                      <a:r>
                        <a:rPr lang="en-US" altLang="ko-KR" sz="1400" dirty="0" smtClean="0"/>
                        <a:t>/ </a:t>
                      </a:r>
                      <a:r>
                        <a:rPr lang="ko-KR" altLang="en-US" sz="1400" dirty="0" err="1" smtClean="0"/>
                        <a:t>한포에</a:t>
                      </a:r>
                      <a:r>
                        <a:rPr lang="ko-KR" altLang="en-US" sz="1400" dirty="0" smtClean="0"/>
                        <a:t> 담았다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14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3D+</a:t>
                      </a:r>
                      <a:r>
                        <a:rPr lang="ko-KR" altLang="en-US" sz="1400" dirty="0" smtClean="0"/>
                        <a:t>실사</a:t>
                      </a:r>
                      <a:r>
                        <a:rPr lang="en-US" altLang="ko-KR" sz="1400" dirty="0" smtClean="0"/>
                        <a:t>-</a:t>
                      </a:r>
                      <a:r>
                        <a:rPr lang="ko-KR" altLang="en-US" sz="1400" dirty="0" smtClean="0"/>
                        <a:t>손이 등장해 </a:t>
                      </a:r>
                      <a:r>
                        <a:rPr lang="ko-KR" altLang="en-US" sz="1400" dirty="0" err="1" smtClean="0"/>
                        <a:t>위하여를</a:t>
                      </a:r>
                      <a:r>
                        <a:rPr lang="ko-KR" altLang="en-US" sz="1400" dirty="0" smtClean="0"/>
                        <a:t> 잡는 모습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손만 실사 촬영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err="1" smtClean="0"/>
                        <a:t>한포에</a:t>
                      </a:r>
                      <a:r>
                        <a:rPr lang="ko-KR" altLang="en-US" sz="1400" dirty="0" smtClean="0"/>
                        <a:t> 담았다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15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위하여 먹는 모습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남자주인공으로 </a:t>
                      </a:r>
                      <a:r>
                        <a:rPr lang="ko-KR" altLang="en-US" sz="1400" dirty="0" err="1" smtClean="0"/>
                        <a:t>측면컷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페퍼민트와 </a:t>
                      </a:r>
                      <a:r>
                        <a:rPr lang="ko-KR" altLang="en-US" sz="1400" dirty="0" err="1" smtClean="0"/>
                        <a:t>자일리톨을</a:t>
                      </a:r>
                      <a:r>
                        <a:rPr lang="ko-KR" altLang="en-US" sz="1400" dirty="0" smtClean="0"/>
                        <a:t> 넣어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5/6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659" y="4989122"/>
            <a:ext cx="2752725" cy="158115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136" y="3286925"/>
            <a:ext cx="2540562" cy="151715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903" y="1511208"/>
            <a:ext cx="25050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에피소드</a:t>
            </a:r>
            <a:r>
              <a:rPr lang="en-US" altLang="ko-KR" sz="2000" dirty="0" smtClean="0"/>
              <a:t>-2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091571"/>
              </p:ext>
            </p:extLst>
          </p:nvPr>
        </p:nvGraphicFramePr>
        <p:xfrm>
          <a:off x="232756" y="1067583"/>
          <a:ext cx="11696009" cy="558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16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환하게 웃는 남자 주인공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얼굴 점차 클로즈업 </a:t>
                      </a:r>
                      <a:r>
                        <a:rPr lang="en-US" altLang="ko-KR" sz="1400" dirty="0" smtClean="0"/>
                        <a:t>/ slow)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상쾌하게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17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제품을 들고 웃는 주인공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이제부터 편한 하루를 위하여 </a:t>
                      </a:r>
                      <a:r>
                        <a:rPr lang="en-US" altLang="ko-KR" sz="1400" dirty="0" smtClean="0"/>
                        <a:t>/ </a:t>
                      </a:r>
                      <a:r>
                        <a:rPr lang="ko-KR" altLang="en-US" sz="1400" dirty="0" smtClean="0"/>
                        <a:t>위하여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18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6/4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379" y="3282150"/>
            <a:ext cx="2238375" cy="14573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136" y="1611209"/>
            <a:ext cx="26765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43666" y="2630796"/>
            <a:ext cx="53126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 smtClean="0"/>
              <a:t>에피소드</a:t>
            </a:r>
            <a:r>
              <a:rPr lang="en-US" altLang="ko-KR" sz="4800" dirty="0" smtClean="0"/>
              <a:t>-3</a:t>
            </a:r>
          </a:p>
          <a:p>
            <a:pPr algn="ctr"/>
            <a:r>
              <a:rPr lang="en-US" altLang="ko-KR" sz="4800" dirty="0" smtClean="0"/>
              <a:t>“</a:t>
            </a:r>
            <a:r>
              <a:rPr lang="ko-KR" altLang="en-US" sz="4800" dirty="0" smtClean="0"/>
              <a:t>답답하다</a:t>
            </a:r>
            <a:r>
              <a:rPr lang="en-US" altLang="ko-KR" sz="4800" dirty="0" smtClean="0"/>
              <a:t>.</a:t>
            </a:r>
            <a:r>
              <a:rPr lang="ko-KR" altLang="en-US" sz="4800" dirty="0" smtClean="0"/>
              <a:t> 답답해</a:t>
            </a:r>
            <a:r>
              <a:rPr lang="en-US" altLang="ko-KR" sz="48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41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에피소드</a:t>
            </a:r>
            <a:r>
              <a:rPr lang="en-US" altLang="ko-KR" sz="2000" dirty="0" smtClean="0"/>
              <a:t>-3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32667"/>
              </p:ext>
            </p:extLst>
          </p:nvPr>
        </p:nvGraphicFramePr>
        <p:xfrm>
          <a:off x="232756" y="1067583"/>
          <a:ext cx="11696009" cy="558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 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피곤한 표정으로 업무를 보고 있는 상사</a:t>
                      </a:r>
                      <a:endParaRPr lang="en-US" altLang="ko-KR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이 회사에 들어 온지 올해로 </a:t>
                      </a:r>
                      <a:r>
                        <a:rPr lang="en-US" altLang="ko-KR" sz="1400" dirty="0" smtClean="0"/>
                        <a:t>15</a:t>
                      </a:r>
                      <a:r>
                        <a:rPr lang="ko-KR" altLang="en-US" sz="1400" dirty="0" smtClean="0"/>
                        <a:t>년 </a:t>
                      </a:r>
                      <a:r>
                        <a:rPr lang="en-US" altLang="ko-KR" sz="1400" dirty="0" smtClean="0"/>
                        <a:t>/ D+5,475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aseline="0" dirty="0" smtClean="0"/>
                        <a:t>피곤한 듯 관자놀이를 만지는 상사</a:t>
                      </a:r>
                      <a:endParaRPr lang="en-US" altLang="ko-KR" sz="1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반복되는 일상</a:t>
                      </a:r>
                      <a:r>
                        <a:rPr lang="en-US" altLang="ko-KR" sz="1400" dirty="0" smtClean="0"/>
                        <a:t>,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ko-KR" altLang="en-US" sz="1400" baseline="0" dirty="0" smtClean="0"/>
                        <a:t>이제 지겹다</a:t>
                      </a:r>
                      <a:r>
                        <a:rPr lang="en-US" altLang="ko-KR" sz="1400" baseline="0" dirty="0" smtClean="0"/>
                        <a:t>.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걸어오는 신입을 슬쩍 보는 상사</a:t>
                      </a:r>
                      <a:endParaRPr lang="en-US" altLang="ko-KR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그가 온다</a:t>
                      </a:r>
                      <a:r>
                        <a:rPr lang="en-US" altLang="ko-KR" sz="1400" dirty="0" smtClean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1/6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046" y="1522040"/>
            <a:ext cx="2193315" cy="151240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292" y="3368052"/>
            <a:ext cx="2355647" cy="14239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699" y="5125559"/>
            <a:ext cx="2038831" cy="14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에피소드</a:t>
            </a:r>
            <a:r>
              <a:rPr lang="en-US" altLang="ko-KR" sz="2000" dirty="0" smtClean="0"/>
              <a:t>-3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2/6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040671"/>
              </p:ext>
            </p:extLst>
          </p:nvPr>
        </p:nvGraphicFramePr>
        <p:xfrm>
          <a:off x="232756" y="1067583"/>
          <a:ext cx="11696009" cy="5308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 4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넥타이를 슬쩍 푸는 상사</a:t>
                      </a:r>
                      <a:endParaRPr lang="en-US" altLang="ko-KR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진정하자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진정해 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err="1" smtClean="0"/>
                        <a:t>목탁소리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서류를 본 후</a:t>
                      </a:r>
                      <a:r>
                        <a:rPr lang="en-US" altLang="ko-KR" sz="1400" dirty="0" smtClean="0"/>
                        <a:t>,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신입사원을 향해 삿대질 하며</a:t>
                      </a:r>
                      <a:r>
                        <a:rPr lang="en-US" altLang="ko-KR" sz="1400" dirty="0" smtClean="0"/>
                        <a:t> </a:t>
                      </a:r>
                      <a:r>
                        <a:rPr lang="ko-KR" altLang="en-US" sz="1400" dirty="0" smtClean="0"/>
                        <a:t>분노하는 상사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신입사원을 바라보며</a:t>
                      </a:r>
                      <a:r>
                        <a:rPr lang="en-US" altLang="ko-KR" sz="1400" dirty="0" smtClean="0"/>
                        <a:t>,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ko-KR" altLang="en-US" sz="1400" baseline="0" dirty="0" smtClean="0"/>
                        <a:t>손가락질 보임</a:t>
                      </a:r>
                      <a:r>
                        <a:rPr lang="en-US" altLang="ko-KR" sz="1400" baseline="0" dirty="0" smtClean="0"/>
                        <a:t>.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카메라 상사시점으로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진짜 뭐가 문제지</a:t>
                      </a:r>
                      <a:r>
                        <a:rPr lang="en-US" altLang="ko-KR" sz="1400" dirty="0" smtClean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40" y="1597894"/>
            <a:ext cx="2044874" cy="109841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032" y="3066391"/>
            <a:ext cx="2197344" cy="14504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2212" y="4803808"/>
            <a:ext cx="2418984" cy="137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에피소드</a:t>
            </a:r>
            <a:r>
              <a:rPr lang="en-US" altLang="ko-KR" sz="2000" dirty="0" smtClean="0"/>
              <a:t>-3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3/6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850233"/>
              </p:ext>
            </p:extLst>
          </p:nvPr>
        </p:nvGraphicFramePr>
        <p:xfrm>
          <a:off x="232756" y="1067583"/>
          <a:ext cx="11696009" cy="5308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 7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인사하고 돌아가는 신입사원을 보는 상사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상사 시점 카메라</a:t>
                      </a:r>
                      <a:r>
                        <a:rPr lang="en-US" altLang="ko-KR" sz="1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짜증나는 듯 넥타이를 푼다</a:t>
                      </a:r>
                      <a:r>
                        <a:rPr lang="en-US" altLang="ko-KR" sz="1400" dirty="0" smtClean="0"/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얼굴 점점 클로즈업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답답하다</a:t>
                      </a:r>
                      <a:r>
                        <a:rPr lang="en-US" altLang="ko-KR" sz="1400" dirty="0" smtClean="0"/>
                        <a:t>. </a:t>
                      </a:r>
                      <a:r>
                        <a:rPr lang="ko-KR" altLang="en-US" sz="1400" dirty="0" smtClean="0"/>
                        <a:t>답답해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9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양배추가</a:t>
                      </a:r>
                      <a:r>
                        <a:rPr lang="ko-KR" altLang="en-US" sz="1400" baseline="0" dirty="0" smtClean="0"/>
                        <a:t> 빙글빙글 돌다가 멈추고 자막 발생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ko-KR" altLang="en-US" sz="1400" dirty="0" smtClean="0"/>
                        <a:t>혹은 양배추가 툭 떨어지고 자막 발생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(slow</a:t>
                      </a:r>
                      <a:r>
                        <a:rPr lang="ko-KR" altLang="en-US" sz="1400" dirty="0" smtClean="0"/>
                        <a:t>촬영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양배추를 통째로 넣었다</a:t>
                      </a:r>
                      <a:r>
                        <a:rPr lang="en-US" altLang="ko-KR" sz="1400" dirty="0" smtClean="0"/>
                        <a:t>! / </a:t>
                      </a:r>
                      <a:r>
                        <a:rPr lang="ko-KR" altLang="en-US" sz="1400" dirty="0" smtClean="0"/>
                        <a:t>양배추를 통째로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507" y="4692809"/>
            <a:ext cx="2628900" cy="15906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317" y="1520447"/>
            <a:ext cx="2304653" cy="133998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655" y="3048085"/>
            <a:ext cx="2230315" cy="145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57" y="2023128"/>
            <a:ext cx="11465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가</a:t>
            </a:r>
            <a:r>
              <a:rPr lang="en-US" altLang="ko-KR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. </a:t>
            </a:r>
            <a:r>
              <a:rPr lang="ko-KR" alt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사 업 명</a:t>
            </a:r>
            <a:r>
              <a:rPr lang="en-US" altLang="ko-KR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altLang="ko-KR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: </a:t>
            </a:r>
            <a:r>
              <a:rPr lang="ko-KR" altLang="en-US" dirty="0" err="1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현대에프앤비</a:t>
            </a:r>
            <a:r>
              <a:rPr lang="ko-KR" alt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 위하여 홍보영상 제작</a:t>
            </a:r>
            <a:endParaRPr lang="en-US" altLang="ko-KR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endParaRPr lang="en-US" altLang="ko-KR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r>
              <a:rPr lang="ko-KR" alt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나</a:t>
            </a:r>
            <a:r>
              <a:rPr lang="en-US" altLang="ko-KR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. </a:t>
            </a:r>
            <a:r>
              <a:rPr lang="ko-KR" altLang="en-US" dirty="0" err="1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제작형식</a:t>
            </a:r>
            <a:r>
              <a:rPr lang="en-US" altLang="ko-KR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: FULL-HD 1920X1080 (</a:t>
            </a:r>
            <a:r>
              <a:rPr lang="ko-KR" altLang="en-US" dirty="0" smtClean="0">
                <a:solidFill>
                  <a:schemeClr val="tx1">
                    <a:lumMod val="95000"/>
                  </a:schemeClr>
                </a:solidFill>
              </a:rPr>
              <a:t>스튜디오 연출 및 로케이션</a:t>
            </a:r>
            <a:r>
              <a:rPr lang="en-US" altLang="ko-KR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</a:p>
          <a:p>
            <a:endParaRPr lang="en-US" altLang="ko-KR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r>
              <a:rPr lang="ko-KR" alt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다</a:t>
            </a:r>
            <a:r>
              <a:rPr lang="en-US" altLang="ko-KR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. </a:t>
            </a:r>
            <a:r>
              <a:rPr lang="ko-KR" altLang="en-US" dirty="0" err="1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제작분량</a:t>
            </a:r>
            <a:r>
              <a:rPr lang="en-US" altLang="ko-KR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:</a:t>
            </a:r>
            <a:r>
              <a:rPr lang="en-US" altLang="ko-KR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 </a:t>
            </a:r>
            <a:r>
              <a:rPr lang="en-US" altLang="ko-KR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5</a:t>
            </a:r>
            <a:r>
              <a:rPr lang="ko-KR" alt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분 내외</a:t>
            </a:r>
            <a:endParaRPr lang="en-US" altLang="ko-KR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endParaRPr lang="en-US" altLang="ko-KR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r>
              <a:rPr lang="ko-KR" alt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라</a:t>
            </a:r>
            <a:r>
              <a:rPr lang="en-US" altLang="ko-KR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. </a:t>
            </a:r>
            <a:r>
              <a:rPr lang="ko-KR" altLang="en-US" dirty="0" err="1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제작언어</a:t>
            </a:r>
            <a:r>
              <a:rPr lang="en-US" altLang="ko-KR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: </a:t>
            </a:r>
            <a:r>
              <a:rPr lang="ko-KR" alt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미정</a:t>
            </a:r>
            <a:endParaRPr lang="en-US" altLang="ko-KR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endParaRPr lang="en-US" altLang="ko-KR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r>
              <a:rPr lang="ko-KR" alt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마</a:t>
            </a:r>
            <a:r>
              <a:rPr lang="en-US" altLang="ko-KR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. </a:t>
            </a:r>
            <a:r>
              <a:rPr lang="ko-KR" alt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납품사양</a:t>
            </a:r>
            <a:r>
              <a:rPr lang="en-US" altLang="ko-KR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: </a:t>
            </a:r>
            <a:r>
              <a:rPr lang="ko-KR" alt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동영상 파일</a:t>
            </a:r>
            <a:r>
              <a:rPr lang="en-US" altLang="ko-KR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(MOV, MP4, WMV </a:t>
            </a:r>
            <a:r>
              <a:rPr lang="ko-KR" alt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등</a:t>
            </a:r>
            <a:r>
              <a:rPr lang="en-US" altLang="ko-KR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)</a:t>
            </a:r>
          </a:p>
          <a:p>
            <a:endParaRPr lang="en-US" altLang="ko-KR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r>
              <a:rPr lang="ko-KR" alt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바</a:t>
            </a:r>
            <a:r>
              <a:rPr lang="en-US" altLang="ko-KR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. </a:t>
            </a:r>
            <a:r>
              <a:rPr lang="ko-KR" altLang="en-US" dirty="0" err="1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제작방향</a:t>
            </a:r>
            <a:r>
              <a:rPr lang="en-US" altLang="ko-KR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: </a:t>
            </a:r>
            <a:r>
              <a:rPr lang="ko-KR" alt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다양한 인물들이 각자가 처한 답답한 현실 속에서 </a:t>
            </a:r>
            <a:r>
              <a:rPr lang="en-US" altLang="ko-KR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‘</a:t>
            </a:r>
            <a:r>
              <a:rPr lang="ko-KR" alt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위하여</a:t>
            </a:r>
            <a:r>
              <a:rPr lang="en-US" altLang="ko-KR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’</a:t>
            </a:r>
            <a:r>
              <a:rPr lang="ko-KR" alt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를 먹고 위장이 편해지는 상황을 </a:t>
            </a:r>
            <a:endParaRPr lang="en-US" altLang="ko-KR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r>
              <a:rPr lang="en-US" altLang="ko-KR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                 </a:t>
            </a:r>
            <a:r>
              <a:rPr lang="ko-KR" alt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연출하여 시청자들로 하여금 재미와 제품에 대한 호기심과 정보를 전달함</a:t>
            </a:r>
            <a:r>
              <a:rPr lang="en-US" altLang="ko-KR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.</a:t>
            </a:r>
            <a:endParaRPr lang="ko-KR" altLang="en-US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1996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영상제작 개요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2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에피소드</a:t>
            </a:r>
            <a:r>
              <a:rPr lang="en-US" altLang="ko-KR" sz="2000" dirty="0" smtClean="0"/>
              <a:t>-3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232756" y="1067583"/>
          <a:ext cx="11696009" cy="558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7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반으로 잘린 양배추의 단면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겉잎부터 심지까지 </a:t>
                      </a:r>
                      <a:r>
                        <a:rPr lang="en-US" altLang="ko-KR" sz="1400" dirty="0" smtClean="0"/>
                        <a:t>/ </a:t>
                      </a:r>
                      <a:r>
                        <a:rPr lang="ko-KR" altLang="en-US" sz="1400" dirty="0" smtClean="0"/>
                        <a:t>겉잎부터 심지까지</a:t>
                      </a:r>
                      <a:endParaRPr lang="en-US" altLang="ko-KR" sz="14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3D- </a:t>
                      </a:r>
                      <a:r>
                        <a:rPr lang="ko-KR" altLang="en-US" sz="1400" dirty="0" smtClean="0"/>
                        <a:t>연녹색의 알맹이들이</a:t>
                      </a:r>
                      <a:r>
                        <a:rPr lang="ko-KR" altLang="en-US" sz="1400" baseline="0" dirty="0" smtClean="0"/>
                        <a:t> 생성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smtClean="0"/>
                        <a:t>저온감압추출방식으로</a:t>
                      </a:r>
                      <a:r>
                        <a:rPr lang="ko-KR" altLang="en-US" sz="1400" b="0" baseline="0" dirty="0" smtClean="0"/>
                        <a:t> 영양성분은 그대로 </a:t>
                      </a:r>
                      <a:r>
                        <a:rPr lang="en-US" altLang="ko-KR" sz="1400" b="0" baseline="0" dirty="0" smtClean="0"/>
                        <a:t>/ </a:t>
                      </a:r>
                      <a:r>
                        <a:rPr lang="ko-KR" altLang="en-US" sz="1400" b="0" baseline="0" dirty="0" smtClean="0"/>
                        <a:t>양배추의 영양성분을 그대로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9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3D-</a:t>
                      </a:r>
                      <a:r>
                        <a:rPr lang="ko-KR" altLang="en-US" sz="1400" dirty="0" smtClean="0"/>
                        <a:t>알맹이들이 가루로 바뀌어 </a:t>
                      </a:r>
                      <a:r>
                        <a:rPr lang="ko-KR" altLang="en-US" sz="1400" dirty="0" err="1" smtClean="0"/>
                        <a:t>포장제에</a:t>
                      </a:r>
                      <a:r>
                        <a:rPr lang="ko-KR" altLang="en-US" sz="1400" dirty="0" smtClean="0"/>
                        <a:t> 담긴다</a:t>
                      </a:r>
                      <a:r>
                        <a:rPr lang="en-US" altLang="ko-KR" sz="1400" dirty="0" smtClean="0"/>
                        <a:t>.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err="1" smtClean="0"/>
                        <a:t>한포에</a:t>
                      </a:r>
                      <a:r>
                        <a:rPr lang="ko-KR" altLang="en-US" sz="1400" dirty="0" smtClean="0"/>
                        <a:t> 담았다 </a:t>
                      </a:r>
                      <a:r>
                        <a:rPr lang="en-US" altLang="ko-KR" sz="1400" dirty="0" smtClean="0"/>
                        <a:t>/ </a:t>
                      </a:r>
                      <a:r>
                        <a:rPr lang="ko-KR" altLang="en-US" sz="1400" dirty="0" err="1" smtClean="0"/>
                        <a:t>한포에</a:t>
                      </a:r>
                      <a:r>
                        <a:rPr lang="ko-KR" altLang="en-US" sz="1400" dirty="0" smtClean="0"/>
                        <a:t> 담았다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4/6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91" y="3297749"/>
            <a:ext cx="2628900" cy="15716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503" y="5059828"/>
            <a:ext cx="2505075" cy="159067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491" y="1602345"/>
            <a:ext cx="26384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에피소드</a:t>
            </a:r>
            <a:r>
              <a:rPr lang="en-US" altLang="ko-KR" sz="2000" dirty="0" smtClean="0"/>
              <a:t>-3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232756" y="1067583"/>
          <a:ext cx="11696009" cy="558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3D-</a:t>
                      </a:r>
                      <a:r>
                        <a:rPr lang="ko-KR" altLang="en-US" sz="1400" dirty="0" smtClean="0"/>
                        <a:t>손이 등장해 </a:t>
                      </a:r>
                      <a:r>
                        <a:rPr lang="ko-KR" altLang="en-US" sz="1400" dirty="0" err="1" smtClean="0"/>
                        <a:t>위하여를</a:t>
                      </a:r>
                      <a:r>
                        <a:rPr lang="ko-KR" altLang="en-US" sz="1400" dirty="0" smtClean="0"/>
                        <a:t> 잡는 모습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손만 실사 촬영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 smtClean="0"/>
                        <a:t>한포에</a:t>
                      </a:r>
                      <a:r>
                        <a:rPr lang="ko-KR" altLang="en-US" sz="1400" dirty="0" smtClean="0"/>
                        <a:t> 담았다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11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위하여 먹는 모습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err="1" smtClean="0"/>
                        <a:t>측면컷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페퍼민트와 </a:t>
                      </a:r>
                      <a:r>
                        <a:rPr lang="ko-KR" altLang="en-US" sz="1400" dirty="0" err="1" smtClean="0"/>
                        <a:t>자일리톨을</a:t>
                      </a:r>
                      <a:r>
                        <a:rPr lang="ko-KR" altLang="en-US" sz="1400" dirty="0" smtClean="0"/>
                        <a:t> 넣어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12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환하게 웃는 주인공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얼굴 점차 클로즈업 </a:t>
                      </a:r>
                      <a:r>
                        <a:rPr lang="en-US" altLang="ko-KR" sz="1400" dirty="0" smtClean="0"/>
                        <a:t>/ slow)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상쾌하게</a:t>
                      </a:r>
                    </a:p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5/6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659" y="3224799"/>
            <a:ext cx="2752725" cy="15811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964" y="5047426"/>
            <a:ext cx="2676525" cy="14859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136" y="1564167"/>
            <a:ext cx="2540562" cy="151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에피소드</a:t>
            </a:r>
            <a:r>
              <a:rPr lang="en-US" altLang="ko-KR" sz="2000" dirty="0" smtClean="0"/>
              <a:t>-3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232756" y="1067583"/>
          <a:ext cx="11696009" cy="558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제품을 들고 웃는 주인공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이제부터 편한 하루를 위하여 </a:t>
                      </a:r>
                      <a:r>
                        <a:rPr lang="en-US" altLang="ko-KR" sz="1400" dirty="0" smtClean="0"/>
                        <a:t>/ </a:t>
                      </a:r>
                      <a:r>
                        <a:rPr lang="ko-KR" altLang="en-US" sz="1400" dirty="0" smtClean="0"/>
                        <a:t>위하여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11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12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6/6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379" y="1599889"/>
            <a:ext cx="22383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80007" y="2742165"/>
            <a:ext cx="3239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 smtClean="0"/>
              <a:t>에피소드</a:t>
            </a:r>
            <a:r>
              <a:rPr lang="en-US" altLang="ko-KR" sz="4800" dirty="0" smtClean="0"/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val="5410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에피소드</a:t>
            </a:r>
            <a:r>
              <a:rPr lang="en-US" altLang="ko-KR" sz="2000" dirty="0" smtClean="0"/>
              <a:t>-4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150733"/>
              </p:ext>
            </p:extLst>
          </p:nvPr>
        </p:nvGraphicFramePr>
        <p:xfrm>
          <a:off x="232756" y="1067583"/>
          <a:ext cx="11696009" cy="558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 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사무실에서 분주하게 일하며 샌드위치를 먹는다 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젊은 남자주인공</a:t>
                      </a:r>
                      <a:r>
                        <a:rPr lang="en-US" altLang="ko-KR" sz="1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바쁜 일상으로 불규칙한 식생활 </a:t>
                      </a:r>
                      <a:r>
                        <a:rPr lang="en-US" altLang="ko-KR" sz="1400" dirty="0" smtClean="0"/>
                        <a:t>/ </a:t>
                      </a:r>
                      <a:r>
                        <a:rPr lang="ko-KR" altLang="en-US" sz="1400" dirty="0" smtClean="0"/>
                        <a:t>불규칙한 식생활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aseline="0" dirty="0" smtClean="0"/>
                        <a:t>술을 마시고 오바이트를 </a:t>
                      </a:r>
                      <a:r>
                        <a:rPr lang="ko-KR" altLang="en-US" sz="1400" baseline="0" dirty="0" err="1" smtClean="0"/>
                        <a:t>할뻔</a:t>
                      </a:r>
                      <a:r>
                        <a:rPr lang="ko-KR" altLang="en-US" sz="1400" baseline="0" dirty="0" smtClean="0"/>
                        <a:t> 한다 </a:t>
                      </a:r>
                      <a:r>
                        <a:rPr lang="en-US" altLang="ko-KR" sz="1400" baseline="0" dirty="0" smtClean="0"/>
                        <a:t>(</a:t>
                      </a:r>
                      <a:r>
                        <a:rPr lang="ko-KR" altLang="en-US" sz="1400" baseline="0" dirty="0" smtClean="0"/>
                        <a:t>여자 주인공</a:t>
                      </a:r>
                      <a:r>
                        <a:rPr lang="en-US" altLang="ko-KR" sz="1400" baseline="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잦은 회식과 음주로 불편한 위장 </a:t>
                      </a:r>
                      <a:r>
                        <a:rPr lang="en-US" altLang="ko-KR" sz="1400" dirty="0" smtClean="0"/>
                        <a:t>/ </a:t>
                      </a:r>
                      <a:r>
                        <a:rPr lang="ko-KR" altLang="en-US" sz="1400" dirty="0" smtClean="0"/>
                        <a:t>잦은 음주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식탁에서 매운 음식을 먹는다 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상사 남자 주인공</a:t>
                      </a:r>
                      <a:r>
                        <a:rPr lang="en-US" altLang="ko-KR" sz="1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맵고 자극적인 음식을 자주 즐기는 일상 </a:t>
                      </a:r>
                      <a:r>
                        <a:rPr lang="en-US" altLang="ko-KR" sz="1400" dirty="0" smtClean="0"/>
                        <a:t>/ </a:t>
                      </a:r>
                      <a:r>
                        <a:rPr lang="ko-KR" altLang="en-US" sz="1400" dirty="0" smtClean="0"/>
                        <a:t>자극적인 음식을 즐김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1/5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238" y="1736113"/>
            <a:ext cx="2072449" cy="125913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273" y="3328853"/>
            <a:ext cx="2462502" cy="145392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238" y="5069730"/>
            <a:ext cx="2135066" cy="14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에피소드</a:t>
            </a:r>
            <a:r>
              <a:rPr lang="en-US" altLang="ko-KR" sz="2000" dirty="0" smtClean="0"/>
              <a:t>-4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881782"/>
              </p:ext>
            </p:extLst>
          </p:nvPr>
        </p:nvGraphicFramePr>
        <p:xfrm>
          <a:off x="232756" y="1067583"/>
          <a:ext cx="11696009" cy="558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 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업체와의 미팅에서 트림을 하는 여자 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여자 주인공</a:t>
                      </a:r>
                      <a:r>
                        <a:rPr lang="en-US" altLang="ko-KR" sz="1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속에서 올라오는 불쾌감으로 떨어지는 자신감 </a:t>
                      </a:r>
                      <a:r>
                        <a:rPr lang="en-US" altLang="ko-KR" sz="1400" dirty="0" smtClean="0"/>
                        <a:t>/ </a:t>
                      </a:r>
                      <a:r>
                        <a:rPr lang="ko-KR" altLang="en-US" sz="1400" dirty="0" smtClean="0"/>
                        <a:t>반복되는 위장장애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aseline="0" dirty="0" err="1" smtClean="0"/>
                        <a:t>양배추즙을</a:t>
                      </a:r>
                      <a:r>
                        <a:rPr lang="ko-KR" altLang="en-US" sz="1400" baseline="0" dirty="0" smtClean="0"/>
                        <a:t> 힘들게 먹는 모습</a:t>
                      </a:r>
                      <a:r>
                        <a:rPr lang="en-US" altLang="ko-KR" sz="1400" baseline="0" dirty="0" smtClean="0"/>
                        <a:t>,</a:t>
                      </a:r>
                      <a:r>
                        <a:rPr lang="ko-KR" altLang="en-US" sz="1400" baseline="0" dirty="0" smtClean="0"/>
                        <a:t>양배추 잎을 통으로 질겅질겅 씹는 모습</a:t>
                      </a:r>
                      <a:r>
                        <a:rPr lang="en-US" altLang="ko-KR" sz="1400" baseline="0" dirty="0" smtClean="0"/>
                        <a:t>, </a:t>
                      </a:r>
                      <a:r>
                        <a:rPr lang="ko-KR" altLang="en-US" sz="1400" baseline="0" dirty="0" err="1" smtClean="0"/>
                        <a:t>채썬</a:t>
                      </a:r>
                      <a:r>
                        <a:rPr lang="ko-KR" altLang="en-US" sz="1400" baseline="0" dirty="0" smtClean="0"/>
                        <a:t> 양배추를 먹는 모습 </a:t>
                      </a:r>
                      <a:r>
                        <a:rPr lang="en-US" altLang="ko-KR" sz="1400" baseline="0" dirty="0" smtClean="0"/>
                        <a:t>(</a:t>
                      </a:r>
                      <a:r>
                        <a:rPr lang="ko-KR" altLang="en-US" sz="1400" baseline="0" dirty="0" smtClean="0"/>
                        <a:t>각 주인공</a:t>
                      </a:r>
                      <a:r>
                        <a:rPr lang="en-US" altLang="ko-KR" sz="1400" baseline="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위에는 좋지만 맛없는 양배추 제품 </a:t>
                      </a:r>
                      <a:r>
                        <a:rPr lang="en-US" altLang="ko-KR" sz="1400" dirty="0" smtClean="0"/>
                        <a:t>/ </a:t>
                      </a:r>
                      <a:r>
                        <a:rPr lang="ko-KR" altLang="en-US" sz="1400" dirty="0" smtClean="0"/>
                        <a:t>맛없는 양배추 제품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위 상황 분할화면으로 등장</a:t>
                      </a:r>
                      <a:endParaRPr lang="en-US" altLang="ko-KR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그렇다면</a:t>
                      </a:r>
                      <a:r>
                        <a:rPr lang="en-US" altLang="ko-KR" sz="1400" dirty="0" smtClean="0"/>
                        <a:t>! </a:t>
                      </a:r>
                      <a:r>
                        <a:rPr lang="ko-KR" altLang="en-US" sz="1400" dirty="0" smtClean="0"/>
                        <a:t>당신에게는 </a:t>
                      </a:r>
                      <a:r>
                        <a:rPr lang="ko-KR" altLang="en-US" sz="1400" dirty="0" err="1" smtClean="0"/>
                        <a:t>위하여가</a:t>
                      </a:r>
                      <a:r>
                        <a:rPr lang="ko-KR" altLang="en-US" sz="1400" dirty="0" smtClean="0"/>
                        <a:t> 해답</a:t>
                      </a:r>
                      <a:r>
                        <a:rPr lang="en-US" altLang="ko-KR" sz="1400" dirty="0" smtClean="0"/>
                        <a:t>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2/5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88" y="1552166"/>
            <a:ext cx="2505925" cy="145763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158" y="3343403"/>
            <a:ext cx="2183183" cy="1451098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1257351" y="5305261"/>
            <a:ext cx="2731636" cy="1072093"/>
            <a:chOff x="999443" y="5164584"/>
            <a:chExt cx="3215234" cy="1261892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4"/>
            <a:srcRect l="34896" r="27770"/>
            <a:stretch/>
          </p:blipFill>
          <p:spPr>
            <a:xfrm>
              <a:off x="999443" y="5164584"/>
              <a:ext cx="773724" cy="1259133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5"/>
            <a:srcRect l="40413" r="19360" b="10558"/>
            <a:stretch/>
          </p:blipFill>
          <p:spPr>
            <a:xfrm>
              <a:off x="1773167" y="5164584"/>
              <a:ext cx="908537" cy="1259133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6"/>
            <a:srcRect l="31196" r="30924"/>
            <a:stretch/>
          </p:blipFill>
          <p:spPr>
            <a:xfrm>
              <a:off x="2681704" y="5164584"/>
              <a:ext cx="697524" cy="1261892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2"/>
            <a:srcRect l="29472" r="31933"/>
            <a:stretch/>
          </p:blipFill>
          <p:spPr>
            <a:xfrm>
              <a:off x="3379228" y="5164584"/>
              <a:ext cx="835449" cy="125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91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에피소드</a:t>
            </a:r>
            <a:r>
              <a:rPr lang="en-US" altLang="ko-KR" sz="2000" dirty="0" smtClean="0"/>
              <a:t>-4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078630"/>
              </p:ext>
            </p:extLst>
          </p:nvPr>
        </p:nvGraphicFramePr>
        <p:xfrm>
          <a:off x="232756" y="1067583"/>
          <a:ext cx="11696009" cy="558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7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 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식탁에 있던 위하여 집는 컷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상사 남자 주인공</a:t>
                      </a:r>
                      <a:r>
                        <a:rPr lang="en-US" altLang="ko-KR" sz="1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식탁 위에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aseline="0" dirty="0" smtClean="0"/>
                        <a:t>책상에 있던 위하여 집는 컷 </a:t>
                      </a:r>
                      <a:r>
                        <a:rPr lang="en-US" altLang="ko-KR" sz="1400" baseline="0" dirty="0" smtClean="0"/>
                        <a:t>(</a:t>
                      </a:r>
                      <a:r>
                        <a:rPr lang="ko-KR" altLang="en-US" sz="1400" baseline="0" dirty="0" smtClean="0"/>
                        <a:t>젊은 남자 주인공</a:t>
                      </a:r>
                      <a:r>
                        <a:rPr lang="en-US" altLang="ko-KR" sz="1400" baseline="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책상 위에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9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가방에 있던 위하여 집는 컷 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여자 주인공</a:t>
                      </a:r>
                      <a:r>
                        <a:rPr lang="en-US" altLang="ko-KR" sz="1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가방 안에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3/5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972" y="1687483"/>
            <a:ext cx="2111463" cy="138982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39586" r="43801"/>
          <a:stretch/>
        </p:blipFill>
        <p:spPr>
          <a:xfrm>
            <a:off x="3261136" y="1687483"/>
            <a:ext cx="363621" cy="138982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984" y="3410914"/>
            <a:ext cx="2200847" cy="140090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rcRect l="39586" r="43801"/>
          <a:stretch/>
        </p:blipFill>
        <p:spPr>
          <a:xfrm>
            <a:off x="3237637" y="3410914"/>
            <a:ext cx="363621" cy="138982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973" y="5034561"/>
            <a:ext cx="2149460" cy="151864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rcRect l="39586" r="43801"/>
          <a:stretch/>
        </p:blipFill>
        <p:spPr>
          <a:xfrm>
            <a:off x="3275029" y="5034560"/>
            <a:ext cx="397323" cy="15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에피소드</a:t>
            </a:r>
            <a:r>
              <a:rPr lang="en-US" altLang="ko-KR" sz="2000" dirty="0" smtClean="0"/>
              <a:t>-4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777962"/>
              </p:ext>
            </p:extLst>
          </p:nvPr>
        </p:nvGraphicFramePr>
        <p:xfrm>
          <a:off x="232756" y="1067583"/>
          <a:ext cx="11696009" cy="558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 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각 주인공들이 제품을 먹는다</a:t>
                      </a:r>
                      <a:endParaRPr lang="en-US" altLang="ko-KR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간편하게 한입에 톡</a:t>
                      </a:r>
                      <a:r>
                        <a:rPr lang="en-US" altLang="ko-KR" sz="1400" dirty="0" smtClean="0"/>
                        <a:t>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11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aseline="0" dirty="0" smtClean="0"/>
                        <a:t>각 주인공들이 환하게 웃는 장면</a:t>
                      </a:r>
                      <a:endParaRPr lang="en-US" altLang="ko-KR" sz="1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속상할 때</a:t>
                      </a:r>
                      <a:r>
                        <a:rPr lang="en-US" altLang="ko-KR" sz="1400" dirty="0" smtClean="0"/>
                        <a:t>! </a:t>
                      </a:r>
                      <a:r>
                        <a:rPr lang="ko-KR" altLang="en-US" sz="1400" dirty="0" smtClean="0"/>
                        <a:t>불편할 때</a:t>
                      </a:r>
                      <a:r>
                        <a:rPr lang="en-US" altLang="ko-KR" sz="1400" dirty="0" smtClean="0"/>
                        <a:t>! </a:t>
                      </a:r>
                      <a:r>
                        <a:rPr lang="ko-KR" altLang="en-US" sz="1400" dirty="0" smtClean="0"/>
                        <a:t>답답할 때</a:t>
                      </a:r>
                      <a:r>
                        <a:rPr lang="en-US" altLang="ko-KR" sz="1400" dirty="0" smtClean="0"/>
                        <a:t>! / </a:t>
                      </a:r>
                      <a:r>
                        <a:rPr lang="ko-KR" altLang="en-US" sz="1400" dirty="0" smtClean="0"/>
                        <a:t>속상할 때</a:t>
                      </a:r>
                      <a:r>
                        <a:rPr lang="en-US" altLang="ko-KR" sz="1400" dirty="0" smtClean="0"/>
                        <a:t>! </a:t>
                      </a:r>
                      <a:r>
                        <a:rPr lang="ko-KR" altLang="en-US" sz="1400" dirty="0" smtClean="0"/>
                        <a:t>불편할 때</a:t>
                      </a:r>
                      <a:r>
                        <a:rPr lang="en-US" altLang="ko-KR" sz="1400" dirty="0" smtClean="0"/>
                        <a:t>! </a:t>
                      </a:r>
                      <a:r>
                        <a:rPr lang="ko-KR" altLang="en-US" sz="1400" dirty="0" smtClean="0"/>
                        <a:t>답답할 때</a:t>
                      </a:r>
                      <a:r>
                        <a:rPr lang="en-US" altLang="ko-KR" sz="1400" dirty="0" smtClean="0"/>
                        <a:t>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12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제품 </a:t>
                      </a:r>
                      <a:r>
                        <a:rPr lang="ko-KR" altLang="en-US" sz="1400" dirty="0" err="1" smtClean="0"/>
                        <a:t>뷰티</a:t>
                      </a:r>
                      <a:endParaRPr lang="en-US" altLang="ko-KR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하루 한번 위하여 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smtClean="0"/>
                        <a:t>위하여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4/5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41" y="1431217"/>
            <a:ext cx="2752725" cy="15811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46" y="3253844"/>
            <a:ext cx="2676525" cy="1485900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1274779" y="5073351"/>
            <a:ext cx="2686392" cy="1463058"/>
            <a:chOff x="1274779" y="5073351"/>
            <a:chExt cx="2686392" cy="146305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4779" y="5073351"/>
              <a:ext cx="2686392" cy="1463058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5"/>
            <a:srcRect l="39586" r="43801"/>
            <a:stretch/>
          </p:blipFill>
          <p:spPr>
            <a:xfrm>
              <a:off x="2782660" y="5073351"/>
              <a:ext cx="397323" cy="1463058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5"/>
            <a:srcRect l="39586" r="43801"/>
            <a:stretch/>
          </p:blipFill>
          <p:spPr>
            <a:xfrm>
              <a:off x="3173253" y="5073351"/>
              <a:ext cx="397323" cy="1463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9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에피소드</a:t>
            </a:r>
            <a:r>
              <a:rPr lang="en-US" altLang="ko-KR" sz="2000" dirty="0" smtClean="0"/>
              <a:t>-4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430150"/>
              </p:ext>
            </p:extLst>
          </p:nvPr>
        </p:nvGraphicFramePr>
        <p:xfrm>
          <a:off x="232756" y="1067583"/>
          <a:ext cx="11696009" cy="558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13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 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제품 </a:t>
                      </a:r>
                      <a:r>
                        <a:rPr lang="ko-KR" altLang="en-US" sz="1400" dirty="0" err="1" smtClean="0"/>
                        <a:t>뷰티</a:t>
                      </a:r>
                      <a:endParaRPr lang="en-US" altLang="ko-KR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위하여 환도 있어요</a:t>
                      </a:r>
                      <a:r>
                        <a:rPr lang="en-US" altLang="ko-KR" sz="1400" dirty="0" smtClean="0"/>
                        <a:t>~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en-US" altLang="ko-KR" sz="1400" dirty="0" smtClean="0"/>
                        <a:t>/ </a:t>
                      </a:r>
                      <a:r>
                        <a:rPr lang="ko-KR" altLang="en-US" sz="1400" dirty="0" smtClean="0"/>
                        <a:t>위하여 환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5/5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274779" y="1679469"/>
            <a:ext cx="2686392" cy="1463058"/>
            <a:chOff x="1274779" y="5073351"/>
            <a:chExt cx="2686392" cy="1463058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4779" y="5073351"/>
              <a:ext cx="2686392" cy="1463058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3"/>
            <a:srcRect l="39586" r="43801"/>
            <a:stretch/>
          </p:blipFill>
          <p:spPr>
            <a:xfrm>
              <a:off x="2782660" y="5073351"/>
              <a:ext cx="397323" cy="1463058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3"/>
            <a:srcRect l="39586" r="43801"/>
            <a:stretch/>
          </p:blipFill>
          <p:spPr>
            <a:xfrm>
              <a:off x="3173253" y="5073351"/>
              <a:ext cx="397323" cy="1463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92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8855" y="2671826"/>
            <a:ext cx="53222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 smtClean="0"/>
              <a:t>에피소드</a:t>
            </a:r>
            <a:r>
              <a:rPr lang="en-US" altLang="ko-KR" sz="4800" dirty="0" smtClean="0"/>
              <a:t>-1</a:t>
            </a:r>
          </a:p>
          <a:p>
            <a:pPr algn="ctr"/>
            <a:r>
              <a:rPr lang="en-US" altLang="ko-KR" sz="4800" dirty="0" smtClean="0"/>
              <a:t>“</a:t>
            </a:r>
            <a:r>
              <a:rPr lang="ko-KR" altLang="en-US" sz="4800" dirty="0" smtClean="0"/>
              <a:t>속상하다</a:t>
            </a:r>
            <a:r>
              <a:rPr lang="en-US" altLang="ko-KR" sz="4800" dirty="0" smtClean="0"/>
              <a:t>. </a:t>
            </a:r>
            <a:r>
              <a:rPr lang="ko-KR" altLang="en-US" sz="4800" dirty="0" smtClean="0"/>
              <a:t>속상해</a:t>
            </a:r>
            <a:r>
              <a:rPr lang="en-US" altLang="ko-KR" sz="4800" dirty="0" smtClean="0"/>
              <a:t>”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251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에피소드</a:t>
            </a:r>
            <a:r>
              <a:rPr lang="en-US" altLang="ko-KR" sz="2000" dirty="0" smtClean="0"/>
              <a:t>-1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181193"/>
              </p:ext>
            </p:extLst>
          </p:nvPr>
        </p:nvGraphicFramePr>
        <p:xfrm>
          <a:off x="232756" y="1067583"/>
          <a:ext cx="11696009" cy="558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 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카페에</a:t>
                      </a:r>
                      <a:r>
                        <a:rPr lang="ko-KR" altLang="en-US" sz="1400" baseline="0" dirty="0" smtClean="0"/>
                        <a:t> 마주보고 있는 연인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여성 시점으로 </a:t>
                      </a:r>
                      <a:r>
                        <a:rPr lang="ko-KR" altLang="en-US" sz="1400" dirty="0" err="1" smtClean="0"/>
                        <a:t>나레이션</a:t>
                      </a:r>
                      <a:r>
                        <a:rPr lang="en-US" altLang="ko-KR" sz="1400" dirty="0" smtClean="0"/>
                        <a:t>)</a:t>
                      </a:r>
                    </a:p>
                    <a:p>
                      <a:pPr latinLnBrk="1"/>
                      <a:r>
                        <a:rPr lang="ko-KR" altLang="en-US" sz="1400" dirty="0" smtClean="0"/>
                        <a:t>우리가 사귄 지 </a:t>
                      </a:r>
                      <a:r>
                        <a:rPr lang="en-US" altLang="ko-KR" sz="1400" dirty="0" smtClean="0"/>
                        <a:t>1257</a:t>
                      </a:r>
                      <a:r>
                        <a:rPr lang="ko-KR" altLang="en-US" sz="1400" dirty="0" smtClean="0"/>
                        <a:t>일 </a:t>
                      </a:r>
                      <a:r>
                        <a:rPr lang="en-US" altLang="ko-KR" sz="1400" dirty="0" smtClean="0"/>
                        <a:t>/ D+1257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팔짱을 끼고</a:t>
                      </a:r>
                      <a:r>
                        <a:rPr lang="ko-KR" altLang="en-US" sz="1400" baseline="0" dirty="0" smtClean="0"/>
                        <a:t> 노려보는 여자</a:t>
                      </a:r>
                      <a:endParaRPr lang="en-US" altLang="ko-KR" sz="1400" baseline="0" dirty="0" smtClean="0"/>
                    </a:p>
                    <a:p>
                      <a:pPr latinLnBrk="1"/>
                      <a:r>
                        <a:rPr lang="ko-KR" altLang="en-US" sz="1400" baseline="0" dirty="0" smtClean="0"/>
                        <a:t>다른 곳을 바라보고 있는 남자</a:t>
                      </a:r>
                      <a:endParaRPr lang="en-US" altLang="ko-KR" sz="1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그는 변했다</a:t>
                      </a:r>
                      <a:r>
                        <a:rPr lang="en-US" altLang="ko-KR" sz="1400" dirty="0" smtClean="0"/>
                        <a:t>.</a:t>
                      </a:r>
                    </a:p>
                    <a:p>
                      <a:pPr latinLnBrk="1"/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예전에 행복했던 모습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신발끈을 묶어주는 남자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팔짱을 끼고 걷는 모습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영원한</a:t>
                      </a:r>
                      <a:r>
                        <a:rPr lang="ko-KR" altLang="en-US" sz="1400" baseline="0" dirty="0" smtClean="0"/>
                        <a:t> 건 없다</a:t>
                      </a:r>
                      <a:r>
                        <a:rPr lang="en-US" altLang="ko-KR" sz="1400" baseline="0" dirty="0" smtClean="0"/>
                        <a:t>.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1/1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18" y="1634636"/>
            <a:ext cx="2138729" cy="134810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701" y="3269698"/>
            <a:ext cx="1279217" cy="76415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704" y="4050266"/>
            <a:ext cx="1271031" cy="76635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573" y="5101372"/>
            <a:ext cx="2160262" cy="146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에피소드</a:t>
            </a:r>
            <a:r>
              <a:rPr lang="en-US" altLang="ko-KR" sz="2000" dirty="0" smtClean="0"/>
              <a:t>-1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2/4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575064"/>
              </p:ext>
            </p:extLst>
          </p:nvPr>
        </p:nvGraphicFramePr>
        <p:xfrm>
          <a:off x="232756" y="1067583"/>
          <a:ext cx="11696009" cy="5308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 4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자리를 박차고 나가는 남자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(slow</a:t>
                      </a:r>
                      <a:r>
                        <a:rPr lang="ko-KR" altLang="en-US" sz="1400" baseline="0" dirty="0" smtClean="0"/>
                        <a:t> 촬영</a:t>
                      </a:r>
                      <a:r>
                        <a:rPr lang="en-US" altLang="ko-KR" sz="1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우린 헤어졌다</a:t>
                      </a:r>
                      <a:r>
                        <a:rPr lang="en-US" altLang="ko-KR" sz="1400" dirty="0" smtClean="0"/>
                        <a:t>.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남겨진 여자는</a:t>
                      </a:r>
                      <a:r>
                        <a:rPr lang="ko-KR" altLang="en-US" sz="1400" baseline="0" dirty="0" smtClean="0"/>
                        <a:t> 한숨을 푹 쉬며</a:t>
                      </a:r>
                      <a:r>
                        <a:rPr lang="en-US" altLang="ko-KR" sz="1400" baseline="0" dirty="0" smtClean="0"/>
                        <a:t>, </a:t>
                      </a:r>
                      <a:r>
                        <a:rPr lang="ko-KR" altLang="en-US" sz="1400" baseline="0" dirty="0" smtClean="0"/>
                        <a:t>배를 움켜쥔다</a:t>
                      </a:r>
                      <a:r>
                        <a:rPr lang="en-US" altLang="ko-KR" sz="1400" baseline="0" dirty="0" smtClean="0"/>
                        <a:t>.</a:t>
                      </a:r>
                      <a:r>
                        <a:rPr lang="en-US" altLang="ko-KR" sz="1400" dirty="0" smtClean="0"/>
                        <a:t> (</a:t>
                      </a:r>
                      <a:r>
                        <a:rPr lang="ko-KR" altLang="en-US" sz="1400" dirty="0" smtClean="0"/>
                        <a:t>얼굴 점차 클로즈업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 smtClean="0"/>
                    </a:p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“</a:t>
                      </a:r>
                      <a:r>
                        <a:rPr lang="ko-KR" altLang="en-US" sz="1400" dirty="0" smtClean="0"/>
                        <a:t>속상하다 속상해</a:t>
                      </a:r>
                      <a:r>
                        <a:rPr lang="en-US" altLang="ko-KR" sz="1400" dirty="0" smtClean="0"/>
                        <a:t>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양배추가</a:t>
                      </a:r>
                      <a:r>
                        <a:rPr lang="ko-KR" altLang="en-US" sz="1400" baseline="0" dirty="0" smtClean="0"/>
                        <a:t> 빙글빙글 돌다가 멈추고 자막 발생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ko-KR" altLang="en-US" sz="1400" dirty="0" smtClean="0"/>
                        <a:t>혹은 양배추가 툭 떨어지고 자막 발생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(slow</a:t>
                      </a:r>
                      <a:r>
                        <a:rPr lang="ko-KR" altLang="en-US" sz="1400" dirty="0" smtClean="0"/>
                        <a:t>촬영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양배추를 통째로 넣었다</a:t>
                      </a:r>
                      <a:r>
                        <a:rPr lang="en-US" altLang="ko-KR" sz="1400" dirty="0" smtClean="0"/>
                        <a:t>! / </a:t>
                      </a:r>
                      <a:r>
                        <a:rPr lang="ko-KR" altLang="en-US" sz="1400" dirty="0" smtClean="0"/>
                        <a:t>양배추를 통째로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136" y="4711744"/>
            <a:ext cx="2628900" cy="15906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993" y="1608625"/>
            <a:ext cx="2057422" cy="117711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169" y="3089165"/>
            <a:ext cx="2317277" cy="141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제작 방향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561926"/>
              </p:ext>
            </p:extLst>
          </p:nvPr>
        </p:nvGraphicFramePr>
        <p:xfrm>
          <a:off x="232756" y="1067583"/>
          <a:ext cx="11696009" cy="558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7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반으로 잘린 양배추의 단면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겉잎부터 심지까지 </a:t>
                      </a:r>
                      <a:r>
                        <a:rPr lang="en-US" altLang="ko-KR" sz="1400" dirty="0" smtClean="0"/>
                        <a:t>/ </a:t>
                      </a:r>
                      <a:r>
                        <a:rPr lang="ko-KR" altLang="en-US" sz="1400" dirty="0" smtClean="0"/>
                        <a:t>겉잎부터 심지까지</a:t>
                      </a:r>
                      <a:endParaRPr lang="en-US" altLang="ko-KR" sz="14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3D- </a:t>
                      </a:r>
                      <a:r>
                        <a:rPr lang="ko-KR" altLang="en-US" sz="1400" dirty="0" smtClean="0"/>
                        <a:t>연녹색의 알맹이들이</a:t>
                      </a:r>
                      <a:r>
                        <a:rPr lang="ko-KR" altLang="en-US" sz="1400" baseline="0" dirty="0" smtClean="0"/>
                        <a:t> 생성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smtClean="0"/>
                        <a:t>저온감압추출방식으로</a:t>
                      </a:r>
                      <a:r>
                        <a:rPr lang="ko-KR" altLang="en-US" sz="1400" b="0" baseline="0" dirty="0" smtClean="0"/>
                        <a:t> 영양성분은 그대로 </a:t>
                      </a:r>
                      <a:r>
                        <a:rPr lang="en-US" altLang="ko-KR" sz="1400" b="0" baseline="0" dirty="0" smtClean="0"/>
                        <a:t>/ </a:t>
                      </a:r>
                      <a:r>
                        <a:rPr lang="ko-KR" altLang="en-US" sz="1400" b="0" baseline="0" dirty="0" smtClean="0"/>
                        <a:t>양배추의 영양성분을 그대로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9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3D-</a:t>
                      </a:r>
                      <a:r>
                        <a:rPr lang="ko-KR" altLang="en-US" sz="1400" dirty="0" smtClean="0"/>
                        <a:t>알맹이들이 가루로 바뀌어 </a:t>
                      </a:r>
                      <a:r>
                        <a:rPr lang="ko-KR" altLang="en-US" sz="1400" dirty="0" err="1" smtClean="0"/>
                        <a:t>포장제에</a:t>
                      </a:r>
                      <a:r>
                        <a:rPr lang="ko-KR" altLang="en-US" sz="1400" dirty="0" smtClean="0"/>
                        <a:t> 담긴다</a:t>
                      </a:r>
                      <a:r>
                        <a:rPr lang="en-US" altLang="ko-KR" sz="1400" dirty="0" smtClean="0"/>
                        <a:t>.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err="1" smtClean="0"/>
                        <a:t>한포에</a:t>
                      </a:r>
                      <a:r>
                        <a:rPr lang="ko-KR" altLang="en-US" sz="1400" dirty="0" smtClean="0"/>
                        <a:t> 담았다 </a:t>
                      </a:r>
                      <a:r>
                        <a:rPr lang="en-US" altLang="ko-KR" sz="1400" dirty="0" smtClean="0"/>
                        <a:t>/ </a:t>
                      </a:r>
                      <a:r>
                        <a:rPr lang="ko-KR" altLang="en-US" sz="1400" dirty="0" err="1" smtClean="0"/>
                        <a:t>한포에</a:t>
                      </a:r>
                      <a:r>
                        <a:rPr lang="ko-KR" altLang="en-US" sz="1400" dirty="0" smtClean="0"/>
                        <a:t> 담았다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3/4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91" y="3297749"/>
            <a:ext cx="2628900" cy="15716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503" y="5059828"/>
            <a:ext cx="2505075" cy="159067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491" y="1602345"/>
            <a:ext cx="2638425" cy="1504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5163" y="3760395"/>
            <a:ext cx="2113079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양배추 영양성분을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그대로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69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제작 방향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65702"/>
              </p:ext>
            </p:extLst>
          </p:nvPr>
        </p:nvGraphicFramePr>
        <p:xfrm>
          <a:off x="232756" y="1067583"/>
          <a:ext cx="11696009" cy="558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3D-</a:t>
                      </a:r>
                      <a:r>
                        <a:rPr lang="ko-KR" altLang="en-US" sz="1400" dirty="0" smtClean="0"/>
                        <a:t>손이 등장해 </a:t>
                      </a:r>
                      <a:r>
                        <a:rPr lang="ko-KR" altLang="en-US" sz="1400" dirty="0" err="1" smtClean="0"/>
                        <a:t>위하여를</a:t>
                      </a:r>
                      <a:r>
                        <a:rPr lang="ko-KR" altLang="en-US" sz="1400" dirty="0" smtClean="0"/>
                        <a:t> 잡는 모습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손만 실사 촬영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 smtClean="0"/>
                        <a:t>한포에</a:t>
                      </a:r>
                      <a:r>
                        <a:rPr lang="ko-KR" altLang="en-US" sz="1400" dirty="0" smtClean="0"/>
                        <a:t> 담았다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11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위하여 먹는 모습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err="1" smtClean="0"/>
                        <a:t>측면컷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페퍼민트와 </a:t>
                      </a:r>
                      <a:r>
                        <a:rPr lang="ko-KR" altLang="en-US" sz="1400" dirty="0" err="1" smtClean="0"/>
                        <a:t>자일리톨을</a:t>
                      </a:r>
                      <a:r>
                        <a:rPr lang="ko-KR" altLang="en-US" sz="1400" dirty="0" smtClean="0"/>
                        <a:t> 넣어</a:t>
                      </a:r>
                      <a:endParaRPr lang="en-US" altLang="ko-KR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12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환하게 웃는 주인공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얼굴 점차 클로즈업 </a:t>
                      </a:r>
                      <a:r>
                        <a:rPr lang="en-US" altLang="ko-KR" sz="1400" dirty="0" smtClean="0"/>
                        <a:t>/ slow)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상쾌하게</a:t>
                      </a:r>
                    </a:p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4/4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659" y="3224799"/>
            <a:ext cx="2752725" cy="15811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964" y="5047426"/>
            <a:ext cx="2676525" cy="14859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136" y="1564167"/>
            <a:ext cx="2540562" cy="151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569" y="410547"/>
            <a:ext cx="2635135" cy="3234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9698" y="380520"/>
            <a:ext cx="229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제작 방향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0" y="410547"/>
            <a:ext cx="83129" cy="323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526377"/>
              </p:ext>
            </p:extLst>
          </p:nvPr>
        </p:nvGraphicFramePr>
        <p:xfrm>
          <a:off x="232756" y="1067583"/>
          <a:ext cx="11696009" cy="558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1630">
                  <a:extLst>
                    <a:ext uri="{9D8B030D-6E8A-4147-A177-3AD203B41FA5}">
                      <a16:colId xmlns:a16="http://schemas.microsoft.com/office/drawing/2014/main" val="3487399048"/>
                    </a:ext>
                  </a:extLst>
                </a:gridCol>
                <a:gridCol w="2988603">
                  <a:extLst>
                    <a:ext uri="{9D8B030D-6E8A-4147-A177-3AD203B41FA5}">
                      <a16:colId xmlns:a16="http://schemas.microsoft.com/office/drawing/2014/main" val="3954830258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582780899"/>
                    </a:ext>
                  </a:extLst>
                </a:gridCol>
                <a:gridCol w="3877888">
                  <a:extLst>
                    <a:ext uri="{9D8B030D-6E8A-4147-A177-3AD203B41FA5}">
                      <a16:colId xmlns:a16="http://schemas.microsoft.com/office/drawing/2014/main" val="238977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이미지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비디오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오디오 </a:t>
                      </a:r>
                      <a:r>
                        <a:rPr lang="en-US" altLang="ko-KR" sz="1600" dirty="0" smtClean="0"/>
                        <a:t>/ </a:t>
                      </a:r>
                      <a:r>
                        <a:rPr lang="ko-KR" altLang="en-US" sz="1600" dirty="0" smtClean="0"/>
                        <a:t>자막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제품을 들고 웃는 주인공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이제부터 편한 하루를 위하여 </a:t>
                      </a:r>
                      <a:r>
                        <a:rPr lang="en-US" altLang="ko-KR" sz="1400" dirty="0" smtClean="0"/>
                        <a:t>/ </a:t>
                      </a:r>
                      <a:r>
                        <a:rPr lang="ko-KR" altLang="en-US" sz="1400" dirty="0" smtClean="0"/>
                        <a:t>위하여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11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49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12</a:t>
                      </a:r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397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698" y="697500"/>
            <a:ext cx="255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구성예시</a:t>
            </a:r>
            <a:r>
              <a:rPr lang="ko-KR" alt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4/4</a:t>
            </a:r>
            <a:endParaRPr lang="en-US" altLang="ko-KR" sz="20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379" y="1599889"/>
            <a:ext cx="22383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43666" y="2630796"/>
            <a:ext cx="53126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 smtClean="0"/>
              <a:t>에피소드</a:t>
            </a:r>
            <a:r>
              <a:rPr lang="en-US" altLang="ko-KR" sz="4800" dirty="0" smtClean="0"/>
              <a:t>-2</a:t>
            </a:r>
          </a:p>
          <a:p>
            <a:pPr algn="ctr"/>
            <a:r>
              <a:rPr lang="en-US" altLang="ko-KR" sz="4800" dirty="0" smtClean="0"/>
              <a:t>“</a:t>
            </a:r>
            <a:r>
              <a:rPr lang="ko-KR" altLang="en-US" sz="4800" dirty="0" smtClean="0"/>
              <a:t>불편하다</a:t>
            </a:r>
            <a:r>
              <a:rPr lang="en-US" altLang="ko-KR" sz="4800" dirty="0" smtClean="0"/>
              <a:t>.</a:t>
            </a:r>
            <a:r>
              <a:rPr lang="ko-KR" altLang="en-US" sz="4800" dirty="0" smtClean="0"/>
              <a:t> 불편해</a:t>
            </a:r>
            <a:r>
              <a:rPr lang="en-US" altLang="ko-KR" sz="48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99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1203</Words>
  <Application>Microsoft Office PowerPoint</Application>
  <PresentationFormat>와이드스크린</PresentationFormat>
  <Paragraphs>556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modooham@naver.com</dc:creator>
  <cp:lastModifiedBy>soondae98@nate.com</cp:lastModifiedBy>
  <cp:revision>86</cp:revision>
  <dcterms:created xsi:type="dcterms:W3CDTF">2020-10-21T05:57:50Z</dcterms:created>
  <dcterms:modified xsi:type="dcterms:W3CDTF">2022-09-26T03:37:48Z</dcterms:modified>
</cp:coreProperties>
</file>