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6" r:id="rId3"/>
    <p:sldId id="278" r:id="rId4"/>
    <p:sldId id="865" r:id="rId5"/>
    <p:sldId id="279" r:id="rId6"/>
    <p:sldId id="864" r:id="rId7"/>
    <p:sldId id="860" r:id="rId8"/>
    <p:sldId id="866" r:id="rId9"/>
    <p:sldId id="862" r:id="rId10"/>
    <p:sldId id="863" r:id="rId1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YONGSEOK" userId="1af5054ab761a476" providerId="LiveId" clId="{AB02B1FC-4755-4ED8-87EF-0D098189B4BF}"/>
    <pc:docChg chg="modSld">
      <pc:chgData name="LEE YONGSEOK" userId="1af5054ab761a476" providerId="LiveId" clId="{AB02B1FC-4755-4ED8-87EF-0D098189B4BF}" dt="2021-05-07T11:15:17.396" v="0" actId="1076"/>
      <pc:docMkLst>
        <pc:docMk/>
      </pc:docMkLst>
      <pc:sldChg chg="modSp mod">
        <pc:chgData name="LEE YONGSEOK" userId="1af5054ab761a476" providerId="LiveId" clId="{AB02B1FC-4755-4ED8-87EF-0D098189B4BF}" dt="2021-05-07T11:15:17.396" v="0" actId="1076"/>
        <pc:sldMkLst>
          <pc:docMk/>
          <pc:sldMk cId="0" sldId="256"/>
        </pc:sldMkLst>
        <pc:spChg chg="mod">
          <ac:chgData name="LEE YONGSEOK" userId="1af5054ab761a476" providerId="LiveId" clId="{AB02B1FC-4755-4ED8-87EF-0D098189B4BF}" dt="2021-05-07T11:15:17.396" v="0" actId="1076"/>
          <ac:spMkLst>
            <pc:docMk/>
            <pc:sldMk cId="0" sldId="256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DD091-A40A-4909-820C-8C5205EDF1B4}" type="datetimeFigureOut">
              <a:rPr lang="ko-KR" altLang="en-US" smtClean="0"/>
              <a:pPr/>
              <a:t>2023-03-05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755DF-E61A-4173-9D6D-649824BAE8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65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755DF-E61A-4173-9D6D-649824BAE84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27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755DF-E61A-4173-9D6D-649824BAE84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86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D9fu0aQmIok" TargetMode="External"/><Relationship Id="rId13" Type="http://schemas.openxmlformats.org/officeDocument/2006/relationships/hyperlink" Target="https://youtu.be/KNyZ9h3a0c0" TargetMode="External"/><Relationship Id="rId18" Type="http://schemas.openxmlformats.org/officeDocument/2006/relationships/image" Target="../media/image28.jpeg"/><Relationship Id="rId3" Type="http://schemas.openxmlformats.org/officeDocument/2006/relationships/video" Target="https://www.youtube.com/embed/fDC7Fur8A4M?feature=oembed" TargetMode="External"/><Relationship Id="rId7" Type="http://schemas.openxmlformats.org/officeDocument/2006/relationships/slideLayout" Target="../slideLayouts/slideLayout1.xml"/><Relationship Id="rId12" Type="http://schemas.openxmlformats.org/officeDocument/2006/relationships/hyperlink" Target="https://youtu.be/njtVx7XrqrU" TargetMode="External"/><Relationship Id="rId17" Type="http://schemas.openxmlformats.org/officeDocument/2006/relationships/image" Target="../media/image27.jpeg"/><Relationship Id="rId2" Type="http://schemas.openxmlformats.org/officeDocument/2006/relationships/video" Target="https://www.youtube.com/embed/D9fu0aQmIok?feature=oembed" TargetMode="External"/><Relationship Id="rId16" Type="http://schemas.openxmlformats.org/officeDocument/2006/relationships/hyperlink" Target="https://youtu.be/fDC7Fur8A4M" TargetMode="External"/><Relationship Id="rId1" Type="http://schemas.openxmlformats.org/officeDocument/2006/relationships/video" Target="https://www.youtube.com/embed/R0WMIMicd3g?feature=oembed" TargetMode="External"/><Relationship Id="rId6" Type="http://schemas.openxmlformats.org/officeDocument/2006/relationships/video" Target="https://www.youtube.com/embed/KNyZ9h3a0c0?feature=oembed" TargetMode="External"/><Relationship Id="rId11" Type="http://schemas.openxmlformats.org/officeDocument/2006/relationships/hyperlink" Target="https://youtu.be/kxUbMbJXERo" TargetMode="External"/><Relationship Id="rId5" Type="http://schemas.openxmlformats.org/officeDocument/2006/relationships/video" Target="https://www.youtube.com/embed/njtVx7XrqrU?feature=oembed" TargetMode="External"/><Relationship Id="rId15" Type="http://schemas.openxmlformats.org/officeDocument/2006/relationships/image" Target="../media/image26.jpeg"/><Relationship Id="rId10" Type="http://schemas.openxmlformats.org/officeDocument/2006/relationships/hyperlink" Target="https://youtu.be/R0WMIMicd3g" TargetMode="External"/><Relationship Id="rId19" Type="http://schemas.openxmlformats.org/officeDocument/2006/relationships/image" Target="../media/image29.jpeg"/><Relationship Id="rId4" Type="http://schemas.openxmlformats.org/officeDocument/2006/relationships/video" Target="https://www.youtube.com/embed/kxUbMbJXERo?feature=oembed" TargetMode="External"/><Relationship Id="rId9" Type="http://schemas.openxmlformats.org/officeDocument/2006/relationships/image" Target="../media/image24.jpeg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s://youtu.be/5m19n8R5sCs" TargetMode="External"/><Relationship Id="rId18" Type="http://schemas.openxmlformats.org/officeDocument/2006/relationships/hyperlink" Target="https://youtu.be/mAy5YY6B69g" TargetMode="External"/><Relationship Id="rId3" Type="http://schemas.openxmlformats.org/officeDocument/2006/relationships/video" Target="https://www.youtube.com/embed/5m19n8R5sCs?feature=oembed" TargetMode="Externa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0.jpeg"/><Relationship Id="rId17" Type="http://schemas.openxmlformats.org/officeDocument/2006/relationships/hyperlink" Target="https://youtu.be/EDv2E7o447w" TargetMode="External"/><Relationship Id="rId2" Type="http://schemas.openxmlformats.org/officeDocument/2006/relationships/video" Target="https://www.youtube.com/embed/UP9nI_8bMPY?feature=oembed" TargetMode="External"/><Relationship Id="rId16" Type="http://schemas.openxmlformats.org/officeDocument/2006/relationships/image" Target="../media/image22.jpeg"/><Relationship Id="rId1" Type="http://schemas.openxmlformats.org/officeDocument/2006/relationships/video" Target="https://www.youtube.com/embed/wCvubrd-a-E?feature=oembed" TargetMode="External"/><Relationship Id="rId6" Type="http://schemas.openxmlformats.org/officeDocument/2006/relationships/video" Target="https://www.youtube.com/embed/mAy5YY6B69g?feature=oembed" TargetMode="External"/><Relationship Id="rId11" Type="http://schemas.openxmlformats.org/officeDocument/2006/relationships/hyperlink" Target="https://youtu.be/UP9nI_8bMPY" TargetMode="External"/><Relationship Id="rId5" Type="http://schemas.openxmlformats.org/officeDocument/2006/relationships/video" Target="https://www.youtube.com/embed/EDv2E7o447w?feature=oembed" TargetMode="External"/><Relationship Id="rId15" Type="http://schemas.openxmlformats.org/officeDocument/2006/relationships/hyperlink" Target="https://youtu.be/Wvk817tGqbQ" TargetMode="External"/><Relationship Id="rId10" Type="http://schemas.openxmlformats.org/officeDocument/2006/relationships/image" Target="../media/image19.jpeg"/><Relationship Id="rId19" Type="http://schemas.openxmlformats.org/officeDocument/2006/relationships/image" Target="../media/image23.jpeg"/><Relationship Id="rId4" Type="http://schemas.openxmlformats.org/officeDocument/2006/relationships/video" Target="https://www.youtube.com/embed/Wvk817tGqbQ?feature=oembed" TargetMode="External"/><Relationship Id="rId9" Type="http://schemas.openxmlformats.org/officeDocument/2006/relationships/hyperlink" Target="https://youtu.be/wCvubrd-a-E" TargetMode="External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2AEA3142-2171-636D-EFCC-7E28782E9128}"/>
              </a:ext>
            </a:extLst>
          </p:cNvPr>
          <p:cNvCxnSpPr/>
          <p:nvPr/>
        </p:nvCxnSpPr>
        <p:spPr>
          <a:xfrm>
            <a:off x="0" y="7058891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1178317" y="2128258"/>
            <a:ext cx="10169005" cy="300239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89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LEE YONG SEOK</a:t>
            </a:r>
          </a:p>
          <a:p>
            <a:pPr algn="just"/>
            <a:r>
              <a:rPr lang="ko-KR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이용석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DEC3DFE-6180-C44D-E3C6-1D76B0032475}"/>
              </a:ext>
            </a:extLst>
          </p:cNvPr>
          <p:cNvCxnSpPr/>
          <p:nvPr/>
        </p:nvCxnSpPr>
        <p:spPr>
          <a:xfrm>
            <a:off x="0" y="11049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ED1BDC8A-2ACE-842A-89DD-F2B6F8B4AEE6}"/>
              </a:ext>
            </a:extLst>
          </p:cNvPr>
          <p:cNvCxnSpPr/>
          <p:nvPr/>
        </p:nvCxnSpPr>
        <p:spPr>
          <a:xfrm>
            <a:off x="0" y="5296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8046F519-7578-519B-E7C6-E1B7CC573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30" y="7842017"/>
            <a:ext cx="594622" cy="44509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5584C52-1354-4D16-9102-89FAB3288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30" y="8443237"/>
            <a:ext cx="550270" cy="514997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F420B81E-3B59-DDCD-E9A4-111C1971FCC4}"/>
              </a:ext>
            </a:extLst>
          </p:cNvPr>
          <p:cNvSpPr txBox="1"/>
          <p:nvPr/>
        </p:nvSpPr>
        <p:spPr>
          <a:xfrm>
            <a:off x="1876673" y="7671682"/>
            <a:ext cx="7917758" cy="61543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AmeriGarmnd BT" pitchFamily="2" charset="0"/>
                <a:cs typeface="Noto Sans CJK KR Black" pitchFamily="34" charset="0"/>
              </a:rPr>
              <a:t>yongseokana@naver.com</a:t>
            </a:r>
            <a:endParaRPr lang="en-US" sz="100" dirty="0">
              <a:latin typeface="AmeriGarmnd BT" pitchFamily="2" charset="0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EA585DDA-3A49-6300-3428-6025C8ACC69E}"/>
              </a:ext>
            </a:extLst>
          </p:cNvPr>
          <p:cNvSpPr txBox="1"/>
          <p:nvPr/>
        </p:nvSpPr>
        <p:spPr>
          <a:xfrm>
            <a:off x="1876673" y="8338601"/>
            <a:ext cx="7917758" cy="61543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AmeriGarmnd BT" pitchFamily="2" charset="0"/>
              </a:rPr>
              <a:t>www.Instagram.com/yongseokana</a:t>
            </a:r>
            <a:endParaRPr lang="en-US" sz="100" dirty="0">
              <a:latin typeface="AmeriGarmnd BT" pitchFamily="2" charset="0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D3D63FC-7128-4152-0478-001939E32EF2}"/>
              </a:ext>
            </a:extLst>
          </p:cNvPr>
          <p:cNvCxnSpPr/>
          <p:nvPr/>
        </p:nvCxnSpPr>
        <p:spPr>
          <a:xfrm>
            <a:off x="0" y="9781645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5">
            <a:extLst>
              <a:ext uri="{FF2B5EF4-FFF2-40B4-BE49-F238E27FC236}">
                <a16:creationId xmlns:a16="http://schemas.microsoft.com/office/drawing/2014/main" id="{53567F20-0EC8-D99A-9507-4C40A08FE89F}"/>
              </a:ext>
            </a:extLst>
          </p:cNvPr>
          <p:cNvSpPr txBox="1"/>
          <p:nvPr/>
        </p:nvSpPr>
        <p:spPr>
          <a:xfrm>
            <a:off x="15697200" y="581108"/>
            <a:ext cx="1339289" cy="63395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>
                <a:latin typeface="AmeriGarmnd BT" pitchFamily="2" charset="0"/>
                <a:cs typeface="Noto Sans CJK KR Black" pitchFamily="34" charset="0"/>
              </a:rPr>
              <a:t>Portfolio</a:t>
            </a:r>
            <a:endParaRPr lang="en-US" sz="2400" dirty="0">
              <a:latin typeface="AmeriGarmnd BT" pitchFamily="2" charset="0"/>
            </a:endParaRPr>
          </a:p>
        </p:txBody>
      </p:sp>
      <p:pic>
        <p:nvPicPr>
          <p:cNvPr id="19" name="그림 18" descr="정장, 사람, 남자, 의류이(가) 표시된 사진&#10;&#10;자동 생성된 설명">
            <a:extLst>
              <a:ext uri="{FF2B5EF4-FFF2-40B4-BE49-F238E27FC236}">
                <a16:creationId xmlns:a16="http://schemas.microsoft.com/office/drawing/2014/main" id="{060D8223-D56E-6404-913E-28D8C4678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255360"/>
            <a:ext cx="6629691" cy="8287114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5DD29780-1F69-FAAC-CEC5-6C82DDD9B179}"/>
              </a:ext>
            </a:extLst>
          </p:cNvPr>
          <p:cNvSpPr txBox="1"/>
          <p:nvPr/>
        </p:nvSpPr>
        <p:spPr>
          <a:xfrm>
            <a:off x="1322882" y="5379000"/>
            <a:ext cx="6019184" cy="249236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dirty="0">
                <a:solidFill>
                  <a:srgbClr val="000000"/>
                </a:solidFill>
                <a:latin typeface="AmeriGarmnd BT" pitchFamily="2" charset="0"/>
              </a:rPr>
              <a:t>생년월일  </a:t>
            </a:r>
            <a:r>
              <a:rPr lang="en-US" altLang="ko-KR" sz="2400">
                <a:solidFill>
                  <a:srgbClr val="000000"/>
                </a:solidFill>
                <a:latin typeface="AmeriGarmnd BT" pitchFamily="2" charset="0"/>
              </a:rPr>
              <a:t>1990.01.03</a:t>
            </a:r>
            <a:r>
              <a:rPr lang="ko-KR" altLang="en-US" sz="2400" dirty="0">
                <a:solidFill>
                  <a:srgbClr val="000000"/>
                </a:solidFill>
                <a:latin typeface="AmeriGarmnd BT" pitchFamily="2" charset="0"/>
              </a:rPr>
              <a:t> </a:t>
            </a:r>
            <a:endParaRPr lang="en-US" altLang="ko-KR" sz="2400" dirty="0">
              <a:solidFill>
                <a:srgbClr val="000000"/>
              </a:solidFill>
              <a:latin typeface="AmeriGarmnd BT" pitchFamily="2" charset="0"/>
            </a:endParaRPr>
          </a:p>
          <a:p>
            <a:pPr algn="just"/>
            <a:r>
              <a:rPr lang="ko-KR" altLang="en-US" sz="2400" dirty="0">
                <a:solidFill>
                  <a:srgbClr val="000000"/>
                </a:solidFill>
                <a:latin typeface="AmeriGarmnd BT" pitchFamily="2" charset="0"/>
              </a:rPr>
              <a:t>신        장  </a:t>
            </a:r>
            <a:r>
              <a:rPr lang="en-US" altLang="ko-KR" sz="2400" dirty="0">
                <a:solidFill>
                  <a:srgbClr val="000000"/>
                </a:solidFill>
                <a:latin typeface="AmeriGarmnd BT" pitchFamily="2" charset="0"/>
              </a:rPr>
              <a:t>181cm</a:t>
            </a:r>
          </a:p>
          <a:p>
            <a:pPr algn="just"/>
            <a:r>
              <a:rPr lang="ko-KR" altLang="en-US" sz="2400" dirty="0">
                <a:solidFill>
                  <a:srgbClr val="000000"/>
                </a:solidFill>
                <a:latin typeface="AmeriGarmnd BT" pitchFamily="2" charset="0"/>
              </a:rPr>
              <a:t>체        중  </a:t>
            </a:r>
            <a:r>
              <a:rPr lang="en-US" altLang="ko-KR" sz="2400" dirty="0">
                <a:solidFill>
                  <a:srgbClr val="000000"/>
                </a:solidFill>
                <a:latin typeface="AmeriGarmnd BT" pitchFamily="2" charset="0"/>
              </a:rPr>
              <a:t>75kg</a:t>
            </a:r>
          </a:p>
        </p:txBody>
      </p:sp>
      <p:pic>
        <p:nvPicPr>
          <p:cNvPr id="20" name="그림 19" descr="도끼, 도구이(가) 표시된 사진&#10;&#10;자동 생성된 설명">
            <a:extLst>
              <a:ext uri="{FF2B5EF4-FFF2-40B4-BE49-F238E27FC236}">
                <a16:creationId xmlns:a16="http://schemas.microsoft.com/office/drawing/2014/main" id="{C39940EE-4332-9D87-F703-A0A3273FC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82" y="7309159"/>
            <a:ext cx="505918" cy="445098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1DF4B797-2930-E72F-2036-1757771F1EEC}"/>
              </a:ext>
            </a:extLst>
          </p:cNvPr>
          <p:cNvSpPr txBox="1"/>
          <p:nvPr/>
        </p:nvSpPr>
        <p:spPr>
          <a:xfrm>
            <a:off x="1876673" y="7138825"/>
            <a:ext cx="7917758" cy="61543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AmeriGarmnd BT" pitchFamily="2" charset="0"/>
                <a:cs typeface="Noto Sans CJK KR Black" pitchFamily="34" charset="0"/>
              </a:rPr>
              <a:t>010.5655.3676</a:t>
            </a:r>
            <a:endParaRPr lang="en-US" sz="100" dirty="0">
              <a:latin typeface="AmeriGarmn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9C7D3A7C-3DDA-FE05-4457-8E379CCC65D7}"/>
              </a:ext>
            </a:extLst>
          </p:cNvPr>
          <p:cNvCxnSpPr/>
          <p:nvPr/>
        </p:nvCxnSpPr>
        <p:spPr>
          <a:xfrm>
            <a:off x="0" y="9781645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DEC3DFE-6180-C44D-E3C6-1D76B0032475}"/>
              </a:ext>
            </a:extLst>
          </p:cNvPr>
          <p:cNvCxnSpPr/>
          <p:nvPr/>
        </p:nvCxnSpPr>
        <p:spPr>
          <a:xfrm>
            <a:off x="0" y="11049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ED1BDC8A-2ACE-842A-89DD-F2B6F8B4AEE6}"/>
              </a:ext>
            </a:extLst>
          </p:cNvPr>
          <p:cNvCxnSpPr/>
          <p:nvPr/>
        </p:nvCxnSpPr>
        <p:spPr>
          <a:xfrm>
            <a:off x="0" y="5296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">
            <a:extLst>
              <a:ext uri="{FF2B5EF4-FFF2-40B4-BE49-F238E27FC236}">
                <a16:creationId xmlns:a16="http://schemas.microsoft.com/office/drawing/2014/main" id="{A20B6BD1-CFE1-2D7F-E3CC-0B1E2C6B01ED}"/>
              </a:ext>
            </a:extLst>
          </p:cNvPr>
          <p:cNvSpPr txBox="1"/>
          <p:nvPr/>
        </p:nvSpPr>
        <p:spPr>
          <a:xfrm>
            <a:off x="15697200" y="581108"/>
            <a:ext cx="1339289" cy="63395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>
                <a:latin typeface="AmeriGarmnd BT" pitchFamily="2" charset="0"/>
                <a:cs typeface="Noto Sans CJK KR Black" pitchFamily="34" charset="0"/>
              </a:rPr>
              <a:t>Portfolio</a:t>
            </a:r>
            <a:endParaRPr lang="en-US" sz="2400" dirty="0">
              <a:latin typeface="AmeriGarmnd B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1CE8D-EF04-A306-658D-F0428DE6347F}"/>
              </a:ext>
            </a:extLst>
          </p:cNvPr>
          <p:cNvSpPr txBox="1"/>
          <p:nvPr/>
        </p:nvSpPr>
        <p:spPr>
          <a:xfrm>
            <a:off x="5949395" y="4571954"/>
            <a:ext cx="611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Char char="-"/>
            </a:pPr>
            <a:r>
              <a:rPr lang="ko-KR" altLang="en-US" sz="2000" dirty="0" err="1">
                <a:latin typeface="Roboto"/>
              </a:rPr>
              <a:t>뉴스앵커</a:t>
            </a:r>
            <a:r>
              <a:rPr lang="en-US" altLang="ko-KR" sz="2000" dirty="0">
                <a:latin typeface="Roboto"/>
              </a:rPr>
              <a:t>) LG</a:t>
            </a:r>
            <a:r>
              <a:rPr lang="ko-KR" altLang="en-US" sz="2000" dirty="0" err="1">
                <a:latin typeface="Roboto"/>
              </a:rPr>
              <a:t>헬로비전</a:t>
            </a:r>
            <a:r>
              <a:rPr lang="ko-KR" altLang="en-US" sz="2000" dirty="0">
                <a:latin typeface="Roboto"/>
              </a:rPr>
              <a:t> 충남방송뉴스진행 앵커</a:t>
            </a:r>
            <a:endParaRPr lang="en-US" altLang="ko-KR" sz="2000" dirty="0">
              <a:latin typeface="Roboto"/>
            </a:endParaRPr>
          </a:p>
          <a:p>
            <a:pPr marL="257175" indent="-257175">
              <a:buFontTx/>
              <a:buChar char="-"/>
            </a:pPr>
            <a:r>
              <a:rPr lang="en-US" altLang="ko-KR" sz="2000" dirty="0">
                <a:latin typeface="Roboto"/>
                <a:hlinkClick r:id="rId8"/>
              </a:rPr>
              <a:t>https://youtu.be/D9fu0aQmIok</a:t>
            </a:r>
            <a:endParaRPr lang="en-US" altLang="ko-KR" sz="2000" dirty="0">
              <a:latin typeface="Roboto"/>
            </a:endParaRPr>
          </a:p>
        </p:txBody>
      </p:sp>
      <p:pic>
        <p:nvPicPr>
          <p:cNvPr id="5" name="온라인 미디어 4" title="서울경제tv아나운서 이용석 MC 남자아나운서">
            <a:hlinkClick r:id="" action="ppaction://media"/>
            <a:extLst>
              <a:ext uri="{FF2B5EF4-FFF2-40B4-BE49-F238E27FC236}">
                <a16:creationId xmlns:a16="http://schemas.microsoft.com/office/drawing/2014/main" id="{D6AA66C0-9F06-918F-07A1-5510B7CF18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59024" y="1211215"/>
            <a:ext cx="5408720" cy="3331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5A3FBA-55EC-CFB9-0DBA-16A4EA67C91C}"/>
              </a:ext>
            </a:extLst>
          </p:cNvPr>
          <p:cNvSpPr txBox="1"/>
          <p:nvPr/>
        </p:nvSpPr>
        <p:spPr>
          <a:xfrm>
            <a:off x="691510" y="4571954"/>
            <a:ext cx="4743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en-US" altLang="ko-KR" sz="2000" dirty="0"/>
              <a:t>MC) </a:t>
            </a:r>
            <a:r>
              <a:rPr lang="ko-KR" altLang="en-US" sz="2000" dirty="0"/>
              <a:t>서울경제</a:t>
            </a:r>
            <a:r>
              <a:rPr lang="en-US" altLang="ko-KR" sz="2000" dirty="0"/>
              <a:t>TV </a:t>
            </a:r>
            <a:r>
              <a:rPr lang="ko-KR" altLang="en-US" sz="2000" dirty="0"/>
              <a:t>주식방송 진행 앵커</a:t>
            </a:r>
            <a:endParaRPr lang="en-US" altLang="ko-KR" sz="2000" dirty="0"/>
          </a:p>
          <a:p>
            <a:pPr marL="428625" indent="-428625">
              <a:buFontTx/>
              <a:buChar char="-"/>
            </a:pPr>
            <a:r>
              <a:rPr lang="en-US" altLang="ko-KR" sz="2000" dirty="0">
                <a:hlinkClick r:id="rId10"/>
              </a:rPr>
              <a:t>https://youtu.be/R0WMIMicd3g</a:t>
            </a:r>
            <a:endParaRPr lang="en-US" altLang="ko-KR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D3CFD8-7BF6-650D-27D1-2BF3F40DF9ED}"/>
              </a:ext>
            </a:extLst>
          </p:cNvPr>
          <p:cNvSpPr txBox="1"/>
          <p:nvPr/>
        </p:nvSpPr>
        <p:spPr>
          <a:xfrm>
            <a:off x="359024" y="8812768"/>
            <a:ext cx="5934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ko-KR" altLang="en-US" sz="2100" dirty="0"/>
              <a:t>방송</a:t>
            </a:r>
            <a:r>
              <a:rPr lang="en-US" altLang="ko-KR" sz="2100" dirty="0"/>
              <a:t>) MBC </a:t>
            </a:r>
            <a:r>
              <a:rPr lang="ko-KR" altLang="en-US" sz="2100" dirty="0" err="1"/>
              <a:t>복면가왕</a:t>
            </a:r>
            <a:r>
              <a:rPr lang="ko-KR" altLang="en-US" sz="2100" dirty="0"/>
              <a:t> 추석특집 앵커</a:t>
            </a:r>
            <a:endParaRPr lang="en-US" altLang="ko-KR" sz="2100" dirty="0"/>
          </a:p>
          <a:p>
            <a:pPr marL="428625" indent="-428625">
              <a:buFontTx/>
              <a:buChar char="-"/>
            </a:pPr>
            <a:r>
              <a:rPr lang="en-US" altLang="ko-KR" sz="2100" dirty="0">
                <a:hlinkClick r:id="rId11"/>
              </a:rPr>
              <a:t>https://youtu.be/kxUbMbJXERo</a:t>
            </a:r>
            <a:endParaRPr lang="en-US" altLang="ko-KR" sz="2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86306-E459-5D0F-673B-7F14FA77543A}"/>
              </a:ext>
            </a:extLst>
          </p:cNvPr>
          <p:cNvSpPr txBox="1"/>
          <p:nvPr/>
        </p:nvSpPr>
        <p:spPr>
          <a:xfrm>
            <a:off x="5888065" y="8842083"/>
            <a:ext cx="6239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ko-KR" altLang="en-US" sz="2000" dirty="0"/>
              <a:t>행사</a:t>
            </a:r>
            <a:r>
              <a:rPr lang="en-US" altLang="ko-KR" sz="2000" dirty="0"/>
              <a:t>) </a:t>
            </a:r>
            <a:r>
              <a:rPr lang="ko-KR" altLang="en-US" sz="2000" dirty="0"/>
              <a:t>일본군 위안부피해자관련 청소년작품공모전 온라인 시상식</a:t>
            </a:r>
            <a:endParaRPr lang="en-US" altLang="ko-KR" sz="2000" dirty="0"/>
          </a:p>
          <a:p>
            <a:pPr marL="428625" indent="-428625">
              <a:buFontTx/>
              <a:buChar char="-"/>
            </a:pPr>
            <a:r>
              <a:rPr lang="en-US" altLang="ko-KR" sz="2000" dirty="0">
                <a:hlinkClick r:id="rId12"/>
              </a:rPr>
              <a:t>https://youtu.be/njtVx7XrqrU</a:t>
            </a:r>
            <a:endParaRPr lang="en-US" altLang="ko-KR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E680A-B144-94E1-3A7C-F1B5D4C24272}"/>
              </a:ext>
            </a:extLst>
          </p:cNvPr>
          <p:cNvSpPr txBox="1"/>
          <p:nvPr/>
        </p:nvSpPr>
        <p:spPr>
          <a:xfrm>
            <a:off x="12653770" y="8812768"/>
            <a:ext cx="6239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ko-KR" altLang="en-US" sz="2100" dirty="0"/>
              <a:t>캠페인 영상</a:t>
            </a:r>
            <a:r>
              <a:rPr lang="en-US" altLang="ko-KR" sz="2100" dirty="0"/>
              <a:t>) </a:t>
            </a:r>
            <a:r>
              <a:rPr lang="ko-KR" altLang="en-US" sz="2100" dirty="0"/>
              <a:t>서울경제</a:t>
            </a:r>
            <a:r>
              <a:rPr lang="en-US" altLang="ko-KR" sz="2100" dirty="0"/>
              <a:t>TV ESG</a:t>
            </a:r>
            <a:r>
              <a:rPr lang="ko-KR" altLang="en-US" sz="2100" dirty="0"/>
              <a:t>캠페인 </a:t>
            </a:r>
            <a:endParaRPr lang="en-US" altLang="ko-KR" sz="2100" dirty="0"/>
          </a:p>
          <a:p>
            <a:pPr marL="428625" indent="-428625">
              <a:buFontTx/>
              <a:buChar char="-"/>
            </a:pPr>
            <a:r>
              <a:rPr lang="en-US" altLang="ko-KR" sz="2100" dirty="0">
                <a:hlinkClick r:id="rId13"/>
              </a:rPr>
              <a:t>https://youtu.be/KNyZ9h3a0c0</a:t>
            </a:r>
            <a:endParaRPr lang="en-US" altLang="ko-KR" sz="2100" dirty="0"/>
          </a:p>
        </p:txBody>
      </p:sp>
      <p:pic>
        <p:nvPicPr>
          <p:cNvPr id="8" name="온라인 미디어 7" title="이용석 뉴스영상">
            <a:hlinkClick r:id="" action="ppaction://media"/>
            <a:extLst>
              <a:ext uri="{FF2B5EF4-FFF2-40B4-BE49-F238E27FC236}">
                <a16:creationId xmlns:a16="http://schemas.microsoft.com/office/drawing/2014/main" id="{F276F47C-FE29-FE13-5DD3-69C3A98E0B3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4"/>
          <a:stretch>
            <a:fillRect/>
          </a:stretch>
        </p:blipFill>
        <p:spPr>
          <a:xfrm>
            <a:off x="5949395" y="1218829"/>
            <a:ext cx="5934734" cy="3353125"/>
          </a:xfrm>
          <a:prstGeom prst="rect">
            <a:avLst/>
          </a:prstGeom>
        </p:spPr>
      </p:pic>
      <p:pic>
        <p:nvPicPr>
          <p:cNvPr id="11" name="온라인 미디어 10" title="검찰방송 검사에게 물어봐 mc 남자 아나운서 이용석">
            <a:hlinkClick r:id="" action="ppaction://media"/>
            <a:extLst>
              <a:ext uri="{FF2B5EF4-FFF2-40B4-BE49-F238E27FC236}">
                <a16:creationId xmlns:a16="http://schemas.microsoft.com/office/drawing/2014/main" id="{3CDECC26-1257-0773-2083-ABE378BD47F2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5"/>
          <a:stretch>
            <a:fillRect/>
          </a:stretch>
        </p:blipFill>
        <p:spPr>
          <a:xfrm>
            <a:off x="12065780" y="1239495"/>
            <a:ext cx="5863196" cy="33127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FAF010-AB10-D0F2-26AA-6A5C7E4F3305}"/>
              </a:ext>
            </a:extLst>
          </p:cNvPr>
          <p:cNvSpPr txBox="1"/>
          <p:nvPr/>
        </p:nvSpPr>
        <p:spPr>
          <a:xfrm>
            <a:off x="12653770" y="4571954"/>
            <a:ext cx="4743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en-US" altLang="ko-KR" sz="2100" dirty="0"/>
              <a:t>MC) </a:t>
            </a:r>
            <a:r>
              <a:rPr lang="ko-KR" altLang="en-US" sz="2100" dirty="0"/>
              <a:t>대검찰청 검찰방송 </a:t>
            </a:r>
            <a:r>
              <a:rPr lang="en-US" altLang="ko-KR" sz="2100" dirty="0"/>
              <a:t>MC</a:t>
            </a:r>
          </a:p>
          <a:p>
            <a:pPr marL="428625" indent="-428625">
              <a:buFontTx/>
              <a:buChar char="-"/>
            </a:pPr>
            <a:r>
              <a:rPr lang="en-US" altLang="ko-KR" sz="2100" dirty="0">
                <a:hlinkClick r:id="rId16"/>
              </a:rPr>
              <a:t>https://youtu.be/fDC7Fur8A4M</a:t>
            </a:r>
            <a:endParaRPr lang="en-US" altLang="ko-KR" sz="2100" dirty="0"/>
          </a:p>
        </p:txBody>
      </p:sp>
      <p:pic>
        <p:nvPicPr>
          <p:cNvPr id="18" name="온라인 미디어 17" title="&quot;MBC 더마스크드탤런트&quot; 앵커역할 이용석 아나운서">
            <a:hlinkClick r:id="" action="ppaction://media"/>
            <a:extLst>
              <a:ext uri="{FF2B5EF4-FFF2-40B4-BE49-F238E27FC236}">
                <a16:creationId xmlns:a16="http://schemas.microsoft.com/office/drawing/2014/main" id="{F9B4838C-5548-2A22-B950-D9E6AB5A02D9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7"/>
          <a:stretch>
            <a:fillRect/>
          </a:stretch>
        </p:blipFill>
        <p:spPr>
          <a:xfrm>
            <a:off x="359024" y="5607505"/>
            <a:ext cx="5408720" cy="3055927"/>
          </a:xfrm>
          <a:prstGeom prst="rect">
            <a:avLst/>
          </a:prstGeom>
        </p:spPr>
      </p:pic>
      <p:pic>
        <p:nvPicPr>
          <p:cNvPr id="25" name="온라인 미디어 24" title="온라인 시상식 행사mc 진행자 아나운서 이용석">
            <a:hlinkClick r:id="" action="ppaction://media"/>
            <a:extLst>
              <a:ext uri="{FF2B5EF4-FFF2-40B4-BE49-F238E27FC236}">
                <a16:creationId xmlns:a16="http://schemas.microsoft.com/office/drawing/2014/main" id="{8FBF2F92-35E1-3A55-1A97-F0948FABEB34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8"/>
          <a:stretch>
            <a:fillRect/>
          </a:stretch>
        </p:blipFill>
        <p:spPr>
          <a:xfrm>
            <a:off x="5949395" y="5598205"/>
            <a:ext cx="5934734" cy="3055927"/>
          </a:xfrm>
          <a:prstGeom prst="rect">
            <a:avLst/>
          </a:prstGeom>
        </p:spPr>
      </p:pic>
      <p:pic>
        <p:nvPicPr>
          <p:cNvPr id="26" name="온라인 미디어 25" title="ESG경영 캠페인 아나운서 이용석 아나운서">
            <a:hlinkClick r:id="" action="ppaction://media"/>
            <a:extLst>
              <a:ext uri="{FF2B5EF4-FFF2-40B4-BE49-F238E27FC236}">
                <a16:creationId xmlns:a16="http://schemas.microsoft.com/office/drawing/2014/main" id="{74E8DF0A-2750-E4D0-38BC-97E2D45A2D1E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9"/>
          <a:stretch>
            <a:fillRect/>
          </a:stretch>
        </p:blipFill>
        <p:spPr>
          <a:xfrm>
            <a:off x="12065780" y="5575928"/>
            <a:ext cx="5863196" cy="30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DEC3DFE-6180-C44D-E3C6-1D76B0032475}"/>
              </a:ext>
            </a:extLst>
          </p:cNvPr>
          <p:cNvCxnSpPr/>
          <p:nvPr/>
        </p:nvCxnSpPr>
        <p:spPr>
          <a:xfrm>
            <a:off x="0" y="11049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ED1BDC8A-2ACE-842A-89DD-F2B6F8B4AEE6}"/>
              </a:ext>
            </a:extLst>
          </p:cNvPr>
          <p:cNvCxnSpPr/>
          <p:nvPr/>
        </p:nvCxnSpPr>
        <p:spPr>
          <a:xfrm>
            <a:off x="0" y="5296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D3D63FC-7128-4152-0478-001939E32EF2}"/>
              </a:ext>
            </a:extLst>
          </p:cNvPr>
          <p:cNvCxnSpPr/>
          <p:nvPr/>
        </p:nvCxnSpPr>
        <p:spPr>
          <a:xfrm>
            <a:off x="0" y="9781645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22F54DE9-3F96-FF68-3BD9-0B76E366C0DD}"/>
              </a:ext>
            </a:extLst>
          </p:cNvPr>
          <p:cNvCxnSpPr/>
          <p:nvPr/>
        </p:nvCxnSpPr>
        <p:spPr>
          <a:xfrm>
            <a:off x="0" y="35433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2">
            <a:extLst>
              <a:ext uri="{FF2B5EF4-FFF2-40B4-BE49-F238E27FC236}">
                <a16:creationId xmlns:a16="http://schemas.microsoft.com/office/drawing/2014/main" id="{CA38A45A-1669-089B-D3D2-39BC6986F9D4}"/>
              </a:ext>
            </a:extLst>
          </p:cNvPr>
          <p:cNvSpPr txBox="1"/>
          <p:nvPr/>
        </p:nvSpPr>
        <p:spPr>
          <a:xfrm>
            <a:off x="14439900" y="1810315"/>
            <a:ext cx="3848100" cy="114009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방 송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E54B690-E77C-C640-4F0B-9A1B4C7AB849}"/>
              </a:ext>
            </a:extLst>
          </p:cNvPr>
          <p:cNvSpPr txBox="1"/>
          <p:nvPr/>
        </p:nvSpPr>
        <p:spPr>
          <a:xfrm>
            <a:off x="10591800" y="3828897"/>
            <a:ext cx="8930640" cy="422471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서울경제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TV </a:t>
            </a:r>
            <a:r>
              <a:rPr lang="ko-K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아나운서</a:t>
            </a:r>
            <a:endParaRPr lang="en-US" altLang="ko-KR" sz="32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대검찰청 검찰방송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MC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LG</a:t>
            </a:r>
            <a:r>
              <a:rPr lang="ko-KR" alt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헬로비전</a:t>
            </a:r>
            <a:r>
              <a:rPr lang="ko-K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 충남방송 아나운서</a:t>
            </a:r>
            <a:endParaRPr lang="en-US" altLang="ko-KR" sz="32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서산시청 아나운서</a:t>
            </a:r>
            <a:endParaRPr lang="en-US" altLang="ko-KR" sz="32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국방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TV </a:t>
            </a:r>
            <a:r>
              <a:rPr lang="ko-K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취재기자</a:t>
            </a:r>
            <a:endParaRPr lang="en-US" altLang="ko-KR" sz="32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BBS</a:t>
            </a:r>
            <a:r>
              <a:rPr lang="ko-K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울산불교방송 취재기자</a:t>
            </a:r>
            <a:endParaRPr lang="en-US" altLang="ko-KR" sz="32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제 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7</a:t>
            </a:r>
            <a:r>
              <a:rPr lang="ko-K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회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, 8</a:t>
            </a:r>
            <a:r>
              <a:rPr lang="ko-K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회 지방선거 선거방송 진행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</p:txBody>
      </p:sp>
      <p:pic>
        <p:nvPicPr>
          <p:cNvPr id="5" name="그림 4" descr="벽, 사람, 의류, 정장이(가) 표시된 사진&#10;&#10;자동 생성된 설명">
            <a:extLst>
              <a:ext uri="{FF2B5EF4-FFF2-40B4-BE49-F238E27FC236}">
                <a16:creationId xmlns:a16="http://schemas.microsoft.com/office/drawing/2014/main" id="{6D9E5843-E975-A6D9-BA57-F219FFB43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57300"/>
            <a:ext cx="6614160" cy="8267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5AEB2B3A-2F30-C575-FA25-AABABA280437}"/>
              </a:ext>
            </a:extLst>
          </p:cNvPr>
          <p:cNvSpPr txBox="1"/>
          <p:nvPr/>
        </p:nvSpPr>
        <p:spPr>
          <a:xfrm>
            <a:off x="15697200" y="581108"/>
            <a:ext cx="1339289" cy="63395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>
                <a:latin typeface="AmeriGarmnd BT" pitchFamily="2" charset="0"/>
                <a:cs typeface="Noto Sans CJK KR Black" pitchFamily="34" charset="0"/>
              </a:rPr>
              <a:t>Portfolio</a:t>
            </a:r>
            <a:endParaRPr lang="en-US" sz="2400" dirty="0">
              <a:latin typeface="AmeriGarmn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7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9C7D3A7C-3DDA-FE05-4457-8E379CCC65D7}"/>
              </a:ext>
            </a:extLst>
          </p:cNvPr>
          <p:cNvCxnSpPr/>
          <p:nvPr/>
        </p:nvCxnSpPr>
        <p:spPr>
          <a:xfrm>
            <a:off x="0" y="9781645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DEC3DFE-6180-C44D-E3C6-1D76B0032475}"/>
              </a:ext>
            </a:extLst>
          </p:cNvPr>
          <p:cNvCxnSpPr/>
          <p:nvPr/>
        </p:nvCxnSpPr>
        <p:spPr>
          <a:xfrm>
            <a:off x="0" y="11049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ED1BDC8A-2ACE-842A-89DD-F2B6F8B4AEE6}"/>
              </a:ext>
            </a:extLst>
          </p:cNvPr>
          <p:cNvCxnSpPr/>
          <p:nvPr/>
        </p:nvCxnSpPr>
        <p:spPr>
          <a:xfrm>
            <a:off x="0" y="5296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22F54DE9-3F96-FF68-3BD9-0B76E366C0DD}"/>
              </a:ext>
            </a:extLst>
          </p:cNvPr>
          <p:cNvCxnSpPr/>
          <p:nvPr/>
        </p:nvCxnSpPr>
        <p:spPr>
          <a:xfrm>
            <a:off x="0" y="29337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">
            <a:extLst>
              <a:ext uri="{FF2B5EF4-FFF2-40B4-BE49-F238E27FC236}">
                <a16:creationId xmlns:a16="http://schemas.microsoft.com/office/drawing/2014/main" id="{5E54B690-E77C-C640-4F0B-9A1B4C7AB849}"/>
              </a:ext>
            </a:extLst>
          </p:cNvPr>
          <p:cNvSpPr txBox="1"/>
          <p:nvPr/>
        </p:nvSpPr>
        <p:spPr>
          <a:xfrm>
            <a:off x="9144000" y="3181425"/>
            <a:ext cx="9563100" cy="673778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'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알바몬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’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TV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광고 모델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(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이영지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편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드리머스피치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스피치 플랫폼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TV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광고 모델</a:t>
            </a: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MBC 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복면가왕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추석특집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&lt;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더마스크드탤런트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앵커역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SBS&lt;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운명과분노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&gt;&lt;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펜트하우스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 , 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지니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TV&lt;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종이달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 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앵커역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TVN&lt;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마우스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기자역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, &lt;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성스러운아이돌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앵커역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넷플릭스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&lt;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사냥개들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&gt;,</a:t>
            </a: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OTT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쿠팡플레이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&lt; 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어느날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 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기자역할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디즈니플러스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&lt;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한강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앵커역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영화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&lt;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육사오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 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앵커역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, 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영화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&lt;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비광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&gt;&lt;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젠틀맨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기자역할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청라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미디어시티역 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월드메르디앙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분양광고 모델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서울솔루션앵커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홍보영상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26A48A8-0C47-B57E-7FB4-1AB6E5C07314}"/>
              </a:ext>
            </a:extLst>
          </p:cNvPr>
          <p:cNvSpPr txBox="1"/>
          <p:nvPr/>
        </p:nvSpPr>
        <p:spPr>
          <a:xfrm>
            <a:off x="8567936" y="1802631"/>
            <a:ext cx="8839200" cy="151636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광고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&amp;</a:t>
            </a:r>
            <a:r>
              <a:rPr lang="ko-KR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드라마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&amp;</a:t>
            </a:r>
            <a:r>
              <a:rPr lang="ko-KR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홍보영상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632DD5B-7250-4390-55B0-0124C7DE8DC0}"/>
              </a:ext>
            </a:extLst>
          </p:cNvPr>
          <p:cNvGrpSpPr/>
          <p:nvPr/>
        </p:nvGrpSpPr>
        <p:grpSpPr>
          <a:xfrm>
            <a:off x="533400" y="1276489"/>
            <a:ext cx="7620000" cy="3947295"/>
            <a:chOff x="533400" y="1409700"/>
            <a:chExt cx="13881679" cy="71971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24E3719-C030-047E-33A4-2E196E24DA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409700"/>
              <a:ext cx="13881679" cy="71971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5A57AE9-EB9A-5322-31C5-43A291B9B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259" y="1630961"/>
              <a:ext cx="2910875" cy="845540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12" name="Object 5">
            <a:extLst>
              <a:ext uri="{FF2B5EF4-FFF2-40B4-BE49-F238E27FC236}">
                <a16:creationId xmlns:a16="http://schemas.microsoft.com/office/drawing/2014/main" id="{C392FC59-BCA9-D6E0-04E6-FE024699E98D}"/>
              </a:ext>
            </a:extLst>
          </p:cNvPr>
          <p:cNvSpPr txBox="1"/>
          <p:nvPr/>
        </p:nvSpPr>
        <p:spPr>
          <a:xfrm>
            <a:off x="15697200" y="581108"/>
            <a:ext cx="1339289" cy="63395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>
                <a:latin typeface="AmeriGarmnd BT" pitchFamily="2" charset="0"/>
                <a:cs typeface="Noto Sans CJK KR Black" pitchFamily="34" charset="0"/>
              </a:rPr>
              <a:t>Portfolio</a:t>
            </a:r>
            <a:endParaRPr lang="en-US" sz="2400" dirty="0">
              <a:latin typeface="AmeriGarmnd BT" pitchFamily="2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8413DA6-1D3A-CD1B-D46D-157A54C83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3" y="5345136"/>
            <a:ext cx="7620000" cy="43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9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9C7D3A7C-3DDA-FE05-4457-8E379CCC65D7}"/>
              </a:ext>
            </a:extLst>
          </p:cNvPr>
          <p:cNvCxnSpPr/>
          <p:nvPr/>
        </p:nvCxnSpPr>
        <p:spPr>
          <a:xfrm>
            <a:off x="0" y="9781645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DEC3DFE-6180-C44D-E3C6-1D76B0032475}"/>
              </a:ext>
            </a:extLst>
          </p:cNvPr>
          <p:cNvCxnSpPr/>
          <p:nvPr/>
        </p:nvCxnSpPr>
        <p:spPr>
          <a:xfrm>
            <a:off x="0" y="11049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ED1BDC8A-2ACE-842A-89DD-F2B6F8B4AEE6}"/>
              </a:ext>
            </a:extLst>
          </p:cNvPr>
          <p:cNvCxnSpPr/>
          <p:nvPr/>
        </p:nvCxnSpPr>
        <p:spPr>
          <a:xfrm>
            <a:off x="0" y="5296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22F54DE9-3F96-FF68-3BD9-0B76E366C0DD}"/>
              </a:ext>
            </a:extLst>
          </p:cNvPr>
          <p:cNvCxnSpPr/>
          <p:nvPr/>
        </p:nvCxnSpPr>
        <p:spPr>
          <a:xfrm>
            <a:off x="0" y="29337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">
            <a:extLst>
              <a:ext uri="{FF2B5EF4-FFF2-40B4-BE49-F238E27FC236}">
                <a16:creationId xmlns:a16="http://schemas.microsoft.com/office/drawing/2014/main" id="{5E54B690-E77C-C640-4F0B-9A1B4C7AB849}"/>
              </a:ext>
            </a:extLst>
          </p:cNvPr>
          <p:cNvSpPr txBox="1"/>
          <p:nvPr/>
        </p:nvSpPr>
        <p:spPr>
          <a:xfrm>
            <a:off x="8666226" y="2933701"/>
            <a:ext cx="9563100" cy="6648156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SK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사내방송 교육영상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한국식품산업협회 대담형 토크 콘텐츠 촬영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민관협력지역혁신선진사례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워크숍 교육영상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메가스터디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메가평생교육원 홍보영상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호남대학교 정보통신공학과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AI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산업 홍보영상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구미대학교 홍보영상 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의령 한글박물관 홍보영상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JS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러닝 교육영상 촬영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대륜 학교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100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주년 박물관 홍보영상 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경남일보 기획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, 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그날을 그리며 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&lt;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진주성 전투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&gt; 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내레이션 성우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경상남도 선거관리위원회 내레이션</a:t>
            </a: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K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리그 울산 현대 호랑이축구단 영상 내레이션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26A48A8-0C47-B57E-7FB4-1AB6E5C07314}"/>
              </a:ext>
            </a:extLst>
          </p:cNvPr>
          <p:cNvSpPr txBox="1"/>
          <p:nvPr/>
        </p:nvSpPr>
        <p:spPr>
          <a:xfrm>
            <a:off x="8567936" y="1802631"/>
            <a:ext cx="8839200" cy="151636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광고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&amp;</a:t>
            </a:r>
            <a:r>
              <a:rPr lang="ko-KR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드라마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&amp;</a:t>
            </a:r>
            <a:r>
              <a:rPr lang="ko-KR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홍보영상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C392FC59-BCA9-D6E0-04E6-FE024699E98D}"/>
              </a:ext>
            </a:extLst>
          </p:cNvPr>
          <p:cNvSpPr txBox="1"/>
          <p:nvPr/>
        </p:nvSpPr>
        <p:spPr>
          <a:xfrm>
            <a:off x="15697200" y="581108"/>
            <a:ext cx="1339289" cy="63395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>
                <a:latin typeface="AmeriGarmnd BT" pitchFamily="2" charset="0"/>
                <a:cs typeface="Noto Sans CJK KR Black" pitchFamily="34" charset="0"/>
              </a:rPr>
              <a:t>Portfolio</a:t>
            </a:r>
            <a:endParaRPr lang="en-US" sz="2400" dirty="0">
              <a:latin typeface="AmeriGarmnd BT" pitchFamily="2" charset="0"/>
            </a:endParaRPr>
          </a:p>
        </p:txBody>
      </p:sp>
      <p:pic>
        <p:nvPicPr>
          <p:cNvPr id="8" name="그림 7" descr="텍스트, 사람이(가) 표시된 사진&#10;&#10;자동 생성된 설명">
            <a:extLst>
              <a:ext uri="{FF2B5EF4-FFF2-40B4-BE49-F238E27FC236}">
                <a16:creationId xmlns:a16="http://schemas.microsoft.com/office/drawing/2014/main" id="{81F85D07-7DC8-AD65-1223-98A5B375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6176"/>
            <a:ext cx="7245450" cy="4085629"/>
          </a:xfrm>
          <a:prstGeom prst="rect">
            <a:avLst/>
          </a:prstGeom>
        </p:spPr>
      </p:pic>
      <p:pic>
        <p:nvPicPr>
          <p:cNvPr id="14" name="그림 13" descr="텍스트, 사람, 남자, 정장이(가) 표시된 사진&#10;&#10;자동 생성된 설명">
            <a:extLst>
              <a:ext uri="{FF2B5EF4-FFF2-40B4-BE49-F238E27FC236}">
                <a16:creationId xmlns:a16="http://schemas.microsoft.com/office/drawing/2014/main" id="{C5B8EA2B-8996-77F8-1673-9F14FB5F7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5435103"/>
            <a:ext cx="7258589" cy="41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6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DEC3DFE-6180-C44D-E3C6-1D76B0032475}"/>
              </a:ext>
            </a:extLst>
          </p:cNvPr>
          <p:cNvCxnSpPr/>
          <p:nvPr/>
        </p:nvCxnSpPr>
        <p:spPr>
          <a:xfrm>
            <a:off x="0" y="11049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ED1BDC8A-2ACE-842A-89DD-F2B6F8B4AEE6}"/>
              </a:ext>
            </a:extLst>
          </p:cNvPr>
          <p:cNvCxnSpPr/>
          <p:nvPr/>
        </p:nvCxnSpPr>
        <p:spPr>
          <a:xfrm>
            <a:off x="0" y="5296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D3D63FC-7128-4152-0478-001939E32EF2}"/>
              </a:ext>
            </a:extLst>
          </p:cNvPr>
          <p:cNvCxnSpPr/>
          <p:nvPr/>
        </p:nvCxnSpPr>
        <p:spPr>
          <a:xfrm>
            <a:off x="0" y="9781645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22F54DE9-3F96-FF68-3BD9-0B76E366C0DD}"/>
              </a:ext>
            </a:extLst>
          </p:cNvPr>
          <p:cNvCxnSpPr/>
          <p:nvPr/>
        </p:nvCxnSpPr>
        <p:spPr>
          <a:xfrm>
            <a:off x="0" y="2639888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2">
            <a:extLst>
              <a:ext uri="{FF2B5EF4-FFF2-40B4-BE49-F238E27FC236}">
                <a16:creationId xmlns:a16="http://schemas.microsoft.com/office/drawing/2014/main" id="{CA38A45A-1669-089B-D3D2-39BC6986F9D4}"/>
              </a:ext>
            </a:extLst>
          </p:cNvPr>
          <p:cNvSpPr txBox="1"/>
          <p:nvPr/>
        </p:nvSpPr>
        <p:spPr>
          <a:xfrm>
            <a:off x="1828799" y="1493111"/>
            <a:ext cx="3848100" cy="114009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행 사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E54B690-E77C-C640-4F0B-9A1B4C7AB849}"/>
              </a:ext>
            </a:extLst>
          </p:cNvPr>
          <p:cNvSpPr txBox="1"/>
          <p:nvPr/>
        </p:nvSpPr>
        <p:spPr>
          <a:xfrm>
            <a:off x="791072" y="2705773"/>
            <a:ext cx="10250016" cy="686300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50000"/>
              </a:lnSpc>
            </a:pP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2022 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김천 인공지능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(AI)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세미나 진행</a:t>
            </a:r>
          </a:p>
          <a:p>
            <a:pPr algn="just">
              <a:lnSpc>
                <a:spcPct val="150000"/>
              </a:lnSpc>
            </a:pP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2022</a:t>
            </a:r>
            <a:r>
              <a:rPr lang="ko-KR" alt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경남광광기업지원센터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</a:t>
            </a:r>
            <a:r>
              <a:rPr lang="ko-KR" alt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데모데이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&amp;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성과공유회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&amp;</a:t>
            </a:r>
            <a:r>
              <a:rPr lang="ko-KR" alt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네트워킹데이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진행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인천 관광 스타트업 </a:t>
            </a:r>
            <a:r>
              <a:rPr lang="ko-KR" alt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데모데이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진행</a:t>
            </a:r>
            <a:endParaRPr lang="en-US" altLang="ko-KR" sz="25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낙성벤처창업센터 창업센터 </a:t>
            </a:r>
            <a:r>
              <a:rPr lang="ko-KR" alt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관악밸리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 </a:t>
            </a:r>
            <a:r>
              <a:rPr lang="ko-KR" alt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데모데이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 진행</a:t>
            </a:r>
            <a:endParaRPr lang="en-US" altLang="ko-KR" sz="25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일본군 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'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위안부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'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피해자 관련 청소년 작품 공모전 시상식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국민권익위원회 창원시청 </a:t>
            </a:r>
            <a:r>
              <a:rPr lang="ko-KR" alt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청렴라이브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교육 행사 진행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서울 광진구 국민권익위 </a:t>
            </a:r>
            <a:r>
              <a:rPr lang="ko-KR" alt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청렴라이브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교육 행사 진행 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안동형 창업축제 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BETA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페스티벌 진행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제 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23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회 양성평등미디어 시상식 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(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여성가족부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소방청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제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1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회 나성포럼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(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토론회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제 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1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회 대한민국 소방정책 국제심포지엄 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경북대학교 토크콘서트 진행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5797C647-7E9B-362A-64BF-A051569E46A1}"/>
              </a:ext>
            </a:extLst>
          </p:cNvPr>
          <p:cNvSpPr txBox="1"/>
          <p:nvPr/>
        </p:nvSpPr>
        <p:spPr>
          <a:xfrm>
            <a:off x="15697200" y="581108"/>
            <a:ext cx="1339289" cy="63395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>
                <a:latin typeface="AmeriGarmnd BT" pitchFamily="2" charset="0"/>
                <a:cs typeface="Noto Sans CJK KR Black" pitchFamily="34" charset="0"/>
              </a:rPr>
              <a:t>Portfolio</a:t>
            </a:r>
            <a:endParaRPr lang="en-US" sz="2400" dirty="0">
              <a:latin typeface="AmeriGarmnd BT" pitchFamily="2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E4DDC77-2CA0-A6CE-736C-EB0CE7A150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072" y="1205420"/>
            <a:ext cx="6079684" cy="4053617"/>
          </a:xfrm>
          <a:prstGeom prst="rect">
            <a:avLst/>
          </a:prstGeom>
        </p:spPr>
      </p:pic>
      <p:pic>
        <p:nvPicPr>
          <p:cNvPr id="5" name="그림 4" descr="텍스트, 홀, 강당, 회의실이(가) 표시된 사진&#10;&#10;자동 생성된 설명">
            <a:extLst>
              <a:ext uri="{FF2B5EF4-FFF2-40B4-BE49-F238E27FC236}">
                <a16:creationId xmlns:a16="http://schemas.microsoft.com/office/drawing/2014/main" id="{270A28E1-8070-A7FF-2F63-8BE19C0F5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071" y="5359556"/>
            <a:ext cx="6079685" cy="43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3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DEC3DFE-6180-C44D-E3C6-1D76B0032475}"/>
              </a:ext>
            </a:extLst>
          </p:cNvPr>
          <p:cNvCxnSpPr/>
          <p:nvPr/>
        </p:nvCxnSpPr>
        <p:spPr>
          <a:xfrm>
            <a:off x="0" y="11049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ED1BDC8A-2ACE-842A-89DD-F2B6F8B4AEE6}"/>
              </a:ext>
            </a:extLst>
          </p:cNvPr>
          <p:cNvCxnSpPr/>
          <p:nvPr/>
        </p:nvCxnSpPr>
        <p:spPr>
          <a:xfrm>
            <a:off x="0" y="5296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D3D63FC-7128-4152-0478-001939E32EF2}"/>
              </a:ext>
            </a:extLst>
          </p:cNvPr>
          <p:cNvCxnSpPr/>
          <p:nvPr/>
        </p:nvCxnSpPr>
        <p:spPr>
          <a:xfrm>
            <a:off x="0" y="9781645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22F54DE9-3F96-FF68-3BD9-0B76E366C0DD}"/>
              </a:ext>
            </a:extLst>
          </p:cNvPr>
          <p:cNvCxnSpPr/>
          <p:nvPr/>
        </p:nvCxnSpPr>
        <p:spPr>
          <a:xfrm>
            <a:off x="0" y="2639888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2">
            <a:extLst>
              <a:ext uri="{FF2B5EF4-FFF2-40B4-BE49-F238E27FC236}">
                <a16:creationId xmlns:a16="http://schemas.microsoft.com/office/drawing/2014/main" id="{CA38A45A-1669-089B-D3D2-39BC6986F9D4}"/>
              </a:ext>
            </a:extLst>
          </p:cNvPr>
          <p:cNvSpPr txBox="1"/>
          <p:nvPr/>
        </p:nvSpPr>
        <p:spPr>
          <a:xfrm>
            <a:off x="1828799" y="1493111"/>
            <a:ext cx="3848100" cy="114009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행 사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939FE43-60F9-0286-86B5-758AA23C9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223218"/>
            <a:ext cx="5465321" cy="848615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5797C647-7E9B-362A-64BF-A051569E46A1}"/>
              </a:ext>
            </a:extLst>
          </p:cNvPr>
          <p:cNvSpPr txBox="1"/>
          <p:nvPr/>
        </p:nvSpPr>
        <p:spPr>
          <a:xfrm>
            <a:off x="15697200" y="581108"/>
            <a:ext cx="1339289" cy="63395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>
                <a:latin typeface="AmeriGarmnd BT" pitchFamily="2" charset="0"/>
                <a:cs typeface="Noto Sans CJK KR Black" pitchFamily="34" charset="0"/>
              </a:rPr>
              <a:t>Portfolio</a:t>
            </a:r>
            <a:endParaRPr lang="en-US" sz="2400" dirty="0">
              <a:latin typeface="AmeriGarmnd BT" pitchFamily="2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FAD6DF6-E6CB-2442-633E-38CC4A3BDDEB}"/>
              </a:ext>
            </a:extLst>
          </p:cNvPr>
          <p:cNvSpPr txBox="1"/>
          <p:nvPr/>
        </p:nvSpPr>
        <p:spPr>
          <a:xfrm>
            <a:off x="791072" y="3162008"/>
            <a:ext cx="10250016" cy="6547363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경상북도 채용박람회 토크콘서트 진행</a:t>
            </a:r>
            <a:endParaRPr lang="en-US" altLang="ko-KR" sz="25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서울 제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3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대 구로청년의회 심화토론 좌장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경북대학교 토크콘서트 진행</a:t>
            </a:r>
            <a:endParaRPr lang="en-US" altLang="ko-KR" sz="25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경일대학교 토크콘서트 진행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구미시립 </a:t>
            </a:r>
            <a:r>
              <a:rPr lang="ko-KR" alt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양포도서관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 개관식 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청운대학교 문주 제막식 행사 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에듀티비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 미디어 총판회의 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PPT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발표</a:t>
            </a:r>
          </a:p>
          <a:p>
            <a:pPr algn="just">
              <a:lnSpc>
                <a:spcPct val="150000"/>
              </a:lnSpc>
            </a:pP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ICT 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한우 관리 플랫폼 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PT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발표 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현대제철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, 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충남방송과 함께하는 김장 행사 진행 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경기도 오산시</a:t>
            </a:r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, 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평생학습 </a:t>
            </a:r>
            <a:r>
              <a:rPr lang="ko-KR" alt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페스타</a:t>
            </a: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 진행</a:t>
            </a:r>
          </a:p>
          <a:p>
            <a:pPr algn="just">
              <a:lnSpc>
                <a:spcPct val="150000"/>
              </a:lnSpc>
            </a:pPr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</a:rPr>
              <a:t>동두천시 크리스마스 트리 개막 행사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3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9C7D3A7C-3DDA-FE05-4457-8E379CCC65D7}"/>
              </a:ext>
            </a:extLst>
          </p:cNvPr>
          <p:cNvCxnSpPr/>
          <p:nvPr/>
        </p:nvCxnSpPr>
        <p:spPr>
          <a:xfrm>
            <a:off x="0" y="9781645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DEC3DFE-6180-C44D-E3C6-1D76B0032475}"/>
              </a:ext>
            </a:extLst>
          </p:cNvPr>
          <p:cNvCxnSpPr/>
          <p:nvPr/>
        </p:nvCxnSpPr>
        <p:spPr>
          <a:xfrm>
            <a:off x="0" y="11049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ED1BDC8A-2ACE-842A-89DD-F2B6F8B4AEE6}"/>
              </a:ext>
            </a:extLst>
          </p:cNvPr>
          <p:cNvCxnSpPr/>
          <p:nvPr/>
        </p:nvCxnSpPr>
        <p:spPr>
          <a:xfrm>
            <a:off x="0" y="5296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22F54DE9-3F96-FF68-3BD9-0B76E366C0DD}"/>
              </a:ext>
            </a:extLst>
          </p:cNvPr>
          <p:cNvCxnSpPr/>
          <p:nvPr/>
        </p:nvCxnSpPr>
        <p:spPr>
          <a:xfrm>
            <a:off x="0" y="30861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">
            <a:extLst>
              <a:ext uri="{FF2B5EF4-FFF2-40B4-BE49-F238E27FC236}">
                <a16:creationId xmlns:a16="http://schemas.microsoft.com/office/drawing/2014/main" id="{5E54B690-E77C-C640-4F0B-9A1B4C7AB849}"/>
              </a:ext>
            </a:extLst>
          </p:cNvPr>
          <p:cNvSpPr txBox="1"/>
          <p:nvPr/>
        </p:nvSpPr>
        <p:spPr>
          <a:xfrm>
            <a:off x="7408422" y="3415308"/>
            <a:ext cx="9372600" cy="666192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공군사관학교 교관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(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간부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,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군무원 등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)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대상 스피치 강의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강서구청 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5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급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~9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급 대상 스피치 교육 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2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주간 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2022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국방부 창업경진대회 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IR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피칭 강의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부산창업사관학교 </a:t>
            </a:r>
            <a:r>
              <a:rPr lang="ko-KR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페어링데이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IR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피칭 코칭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서울 </a:t>
            </a:r>
            <a:r>
              <a:rPr lang="ko-KR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창업허브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</a:t>
            </a:r>
            <a:r>
              <a:rPr lang="ko-KR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앤틀러코리아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IR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피칭 강의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4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개 항만공사 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ESG 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창업 </a:t>
            </a:r>
            <a:r>
              <a:rPr lang="ko-KR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해커톤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IR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피칭 강의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수성대학교 수성청년센터 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VR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면접 및 피드백 강의 다수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경북대학교 창업 학생 대상 스피치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, </a:t>
            </a:r>
            <a:r>
              <a:rPr lang="ko-KR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라이브커머스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강의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장안대학교 프레젠테이션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/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스피치 강의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26A48A8-0C47-B57E-7FB4-1AB6E5C07314}"/>
              </a:ext>
            </a:extLst>
          </p:cNvPr>
          <p:cNvSpPr txBox="1"/>
          <p:nvPr/>
        </p:nvSpPr>
        <p:spPr>
          <a:xfrm>
            <a:off x="7919864" y="1528205"/>
            <a:ext cx="7467600" cy="137691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강 의 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20B6BD1-CFE1-2D7F-E3CC-0B1E2C6B01ED}"/>
              </a:ext>
            </a:extLst>
          </p:cNvPr>
          <p:cNvSpPr txBox="1"/>
          <p:nvPr/>
        </p:nvSpPr>
        <p:spPr>
          <a:xfrm>
            <a:off x="15697200" y="581108"/>
            <a:ext cx="1339289" cy="63395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>
                <a:latin typeface="AmeriGarmnd BT" pitchFamily="2" charset="0"/>
                <a:cs typeface="Noto Sans CJK KR Black" pitchFamily="34" charset="0"/>
              </a:rPr>
              <a:t>Portfolio</a:t>
            </a:r>
            <a:endParaRPr lang="en-US" sz="2400" dirty="0">
              <a:latin typeface="AmeriGarmnd BT" pitchFamily="2" charset="0"/>
            </a:endParaRP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C6961982-1F49-3B81-F55F-AA8023D11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2" y="1223079"/>
            <a:ext cx="5486400" cy="4114800"/>
          </a:xfrm>
          <a:prstGeom prst="rect">
            <a:avLst/>
          </a:prstGeom>
        </p:spPr>
      </p:pic>
      <p:pic>
        <p:nvPicPr>
          <p:cNvPr id="12" name="그림 11" descr="사람이(가) 표시된 사진&#10;&#10;자동 생성된 설명">
            <a:extLst>
              <a:ext uri="{FF2B5EF4-FFF2-40B4-BE49-F238E27FC236}">
                <a16:creationId xmlns:a16="http://schemas.microsoft.com/office/drawing/2014/main" id="{5569B9E5-B77C-16A2-AF71-E25F43FA8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2" y="5409073"/>
            <a:ext cx="5486401" cy="41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5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9C7D3A7C-3DDA-FE05-4457-8E379CCC65D7}"/>
              </a:ext>
            </a:extLst>
          </p:cNvPr>
          <p:cNvCxnSpPr/>
          <p:nvPr/>
        </p:nvCxnSpPr>
        <p:spPr>
          <a:xfrm>
            <a:off x="0" y="9781645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DEC3DFE-6180-C44D-E3C6-1D76B0032475}"/>
              </a:ext>
            </a:extLst>
          </p:cNvPr>
          <p:cNvCxnSpPr/>
          <p:nvPr/>
        </p:nvCxnSpPr>
        <p:spPr>
          <a:xfrm>
            <a:off x="0" y="11049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ED1BDC8A-2ACE-842A-89DD-F2B6F8B4AEE6}"/>
              </a:ext>
            </a:extLst>
          </p:cNvPr>
          <p:cNvCxnSpPr/>
          <p:nvPr/>
        </p:nvCxnSpPr>
        <p:spPr>
          <a:xfrm>
            <a:off x="0" y="5296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22F54DE9-3F96-FF68-3BD9-0B76E366C0DD}"/>
              </a:ext>
            </a:extLst>
          </p:cNvPr>
          <p:cNvCxnSpPr/>
          <p:nvPr/>
        </p:nvCxnSpPr>
        <p:spPr>
          <a:xfrm>
            <a:off x="0" y="30861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">
            <a:extLst>
              <a:ext uri="{FF2B5EF4-FFF2-40B4-BE49-F238E27FC236}">
                <a16:creationId xmlns:a16="http://schemas.microsoft.com/office/drawing/2014/main" id="{5E54B690-E77C-C640-4F0B-9A1B4C7AB849}"/>
              </a:ext>
            </a:extLst>
          </p:cNvPr>
          <p:cNvSpPr txBox="1"/>
          <p:nvPr/>
        </p:nvSpPr>
        <p:spPr>
          <a:xfrm>
            <a:off x="7201775" y="3427652"/>
            <a:ext cx="10729192" cy="666192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대구대학교 대학취업캠프 면접특강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서울 방배 </a:t>
            </a:r>
            <a:r>
              <a:rPr lang="ko-KR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유스센터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직업전문특강 및 스피치 강의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우정사업본부 산업안전보건교육 역량강화과정개발 이러닝 강의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주식강의 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30</a:t>
            </a:r>
            <a:r>
              <a:rPr lang="ko-KR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회차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 영상 촬영 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(FM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스쿨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)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마포 진로직업 체험지원센터 초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,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중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,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고 진로강의 다수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영진전문대학교 자기소개서 강의 및 첨삭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계명대학교 자기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PR/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스피치 강의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박채은의 기분 좋은 스피치 강사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  <a:cs typeface="Noto Sans CJK KR Black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20B6BD1-CFE1-2D7F-E3CC-0B1E2C6B01ED}"/>
              </a:ext>
            </a:extLst>
          </p:cNvPr>
          <p:cNvSpPr txBox="1"/>
          <p:nvPr/>
        </p:nvSpPr>
        <p:spPr>
          <a:xfrm>
            <a:off x="15697200" y="581108"/>
            <a:ext cx="1339289" cy="63395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>
                <a:latin typeface="AmeriGarmnd BT" pitchFamily="2" charset="0"/>
                <a:cs typeface="Noto Sans CJK KR Black" pitchFamily="34" charset="0"/>
              </a:rPr>
              <a:t>Portfolio</a:t>
            </a:r>
            <a:endParaRPr lang="en-US" sz="2400" dirty="0">
              <a:latin typeface="AmeriGarmnd BT" pitchFamily="2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BE7123-8E7D-2C78-99E8-7A42CD2A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9" y="5517904"/>
            <a:ext cx="5265718" cy="400946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57D40AE-E43C-FFB3-460F-C9ABA2C4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47" y="1458272"/>
            <a:ext cx="5253070" cy="3945312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68E73208-7ECB-440F-34AF-F64BCC655AC0}"/>
              </a:ext>
            </a:extLst>
          </p:cNvPr>
          <p:cNvSpPr txBox="1"/>
          <p:nvPr/>
        </p:nvSpPr>
        <p:spPr>
          <a:xfrm>
            <a:off x="7919864" y="1528205"/>
            <a:ext cx="7467600" cy="137691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meriGarmnd BT" pitchFamily="2" charset="0"/>
                <a:cs typeface="Noto Sans CJK KR Black" pitchFamily="34" charset="0"/>
              </a:rPr>
              <a:t>강 의 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AmeriGarmn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7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9C7D3A7C-3DDA-FE05-4457-8E379CCC65D7}"/>
              </a:ext>
            </a:extLst>
          </p:cNvPr>
          <p:cNvCxnSpPr/>
          <p:nvPr/>
        </p:nvCxnSpPr>
        <p:spPr>
          <a:xfrm>
            <a:off x="0" y="9781645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DEC3DFE-6180-C44D-E3C6-1D76B0032475}"/>
              </a:ext>
            </a:extLst>
          </p:cNvPr>
          <p:cNvCxnSpPr/>
          <p:nvPr/>
        </p:nvCxnSpPr>
        <p:spPr>
          <a:xfrm>
            <a:off x="0" y="11049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ED1BDC8A-2ACE-842A-89DD-F2B6F8B4AEE6}"/>
              </a:ext>
            </a:extLst>
          </p:cNvPr>
          <p:cNvCxnSpPr/>
          <p:nvPr/>
        </p:nvCxnSpPr>
        <p:spPr>
          <a:xfrm>
            <a:off x="0" y="529600"/>
            <a:ext cx="182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">
            <a:extLst>
              <a:ext uri="{FF2B5EF4-FFF2-40B4-BE49-F238E27FC236}">
                <a16:creationId xmlns:a16="http://schemas.microsoft.com/office/drawing/2014/main" id="{A20B6BD1-CFE1-2D7F-E3CC-0B1E2C6B01ED}"/>
              </a:ext>
            </a:extLst>
          </p:cNvPr>
          <p:cNvSpPr txBox="1"/>
          <p:nvPr/>
        </p:nvSpPr>
        <p:spPr>
          <a:xfrm>
            <a:off x="15697200" y="581108"/>
            <a:ext cx="1339289" cy="63395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>
                <a:latin typeface="AmeriGarmnd BT" pitchFamily="2" charset="0"/>
                <a:cs typeface="Noto Sans CJK KR Black" pitchFamily="34" charset="0"/>
              </a:rPr>
              <a:t>Portfolio</a:t>
            </a:r>
            <a:endParaRPr lang="en-US" sz="2400" dirty="0">
              <a:latin typeface="AmeriGarmnd BT" pitchFamily="2" charset="0"/>
            </a:endParaRPr>
          </a:p>
        </p:txBody>
      </p:sp>
      <p:pic>
        <p:nvPicPr>
          <p:cNvPr id="2" name="온라인 미디어 1" title="남자 아나운서 분양광고 월드메르디앙 레이크원">
            <a:hlinkClick r:id="" action="ppaction://media"/>
            <a:extLst>
              <a:ext uri="{FF2B5EF4-FFF2-40B4-BE49-F238E27FC236}">
                <a16:creationId xmlns:a16="http://schemas.microsoft.com/office/drawing/2014/main" id="{D21518C6-0B21-D097-82A0-EE5C4F99E3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6397450" y="1315200"/>
            <a:ext cx="5896337" cy="3331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B1CE8D-EF04-A306-658D-F0428DE6347F}"/>
              </a:ext>
            </a:extLst>
          </p:cNvPr>
          <p:cNvSpPr txBox="1"/>
          <p:nvPr/>
        </p:nvSpPr>
        <p:spPr>
          <a:xfrm>
            <a:off x="7380149" y="4648953"/>
            <a:ext cx="447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Char char="-"/>
            </a:pPr>
            <a:r>
              <a:rPr lang="ko-KR" altLang="en-US" sz="2000" dirty="0">
                <a:latin typeface="Roboto"/>
              </a:rPr>
              <a:t>분양광고</a:t>
            </a:r>
            <a:r>
              <a:rPr lang="en-US" altLang="ko-KR" sz="2000" dirty="0">
                <a:latin typeface="Roboto"/>
              </a:rPr>
              <a:t>) </a:t>
            </a:r>
            <a:r>
              <a:rPr lang="ko-KR" altLang="en-US" sz="2000" dirty="0" err="1">
                <a:latin typeface="Roboto"/>
              </a:rPr>
              <a:t>청라</a:t>
            </a:r>
            <a:r>
              <a:rPr lang="ko-KR" altLang="en-US" sz="2000" dirty="0">
                <a:latin typeface="Roboto"/>
              </a:rPr>
              <a:t> 미디어시티역 </a:t>
            </a:r>
            <a:endParaRPr lang="en-US" altLang="ko-KR" sz="2000" dirty="0">
              <a:latin typeface="Roboto"/>
            </a:endParaRPr>
          </a:p>
          <a:p>
            <a:r>
              <a:rPr lang="en-US" altLang="ko-KR" sz="2000" dirty="0">
                <a:latin typeface="Roboto"/>
              </a:rPr>
              <a:t>     </a:t>
            </a:r>
            <a:r>
              <a:rPr lang="ko-KR" altLang="en-US" sz="2000" dirty="0" err="1">
                <a:latin typeface="Roboto"/>
              </a:rPr>
              <a:t>월드메르디앙</a:t>
            </a:r>
            <a:r>
              <a:rPr lang="ko-KR" altLang="en-US" sz="2000" dirty="0">
                <a:latin typeface="Roboto"/>
              </a:rPr>
              <a:t> </a:t>
            </a:r>
            <a:r>
              <a:rPr lang="ko-KR" altLang="en-US" sz="2000" dirty="0" err="1">
                <a:latin typeface="Roboto"/>
              </a:rPr>
              <a:t>레이크원</a:t>
            </a:r>
            <a:endParaRPr lang="en-US" altLang="ko-KR" sz="2000" dirty="0">
              <a:latin typeface="Roboto"/>
            </a:endParaRPr>
          </a:p>
          <a:p>
            <a:pPr marL="257175" indent="-257175">
              <a:buFontTx/>
              <a:buChar char="-"/>
            </a:pPr>
            <a:r>
              <a:rPr lang="en-US" altLang="ko-KR" sz="2000" dirty="0">
                <a:latin typeface="Roboto"/>
                <a:hlinkClick r:id="rId9"/>
              </a:rPr>
              <a:t>https://youtu.be/wCvubrd-a-E</a:t>
            </a:r>
            <a:endParaRPr lang="en-US" altLang="ko-KR" sz="2000" dirty="0">
              <a:latin typeface="Roboto"/>
            </a:endParaRPr>
          </a:p>
        </p:txBody>
      </p:sp>
      <p:pic>
        <p:nvPicPr>
          <p:cNvPr id="7" name="온라인 미디어 7" title="다 플랜이 있어서 가능했던 영지의 꿈 [이영지X알바몬]">
            <a:hlinkClick r:id="" action="ppaction://media"/>
            <a:extLst>
              <a:ext uri="{FF2B5EF4-FFF2-40B4-BE49-F238E27FC236}">
                <a16:creationId xmlns:a16="http://schemas.microsoft.com/office/drawing/2014/main" id="{3516035A-91E5-630F-B89B-BEB8C7A2891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297540" y="1315200"/>
            <a:ext cx="5896337" cy="33314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7A9F9D-C594-E6C9-52C7-0C0E3DEAF3F5}"/>
              </a:ext>
            </a:extLst>
          </p:cNvPr>
          <p:cNvSpPr txBox="1"/>
          <p:nvPr/>
        </p:nvSpPr>
        <p:spPr>
          <a:xfrm>
            <a:off x="462716" y="4670565"/>
            <a:ext cx="5934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ko-KR" altLang="en-US" sz="2100" dirty="0"/>
              <a:t>광고</a:t>
            </a:r>
            <a:r>
              <a:rPr lang="en-US" altLang="ko-KR" sz="2100" dirty="0"/>
              <a:t>) </a:t>
            </a:r>
            <a:r>
              <a:rPr lang="ko-KR" altLang="en-US" sz="2100" dirty="0" err="1"/>
              <a:t>알바몬</a:t>
            </a:r>
            <a:r>
              <a:rPr lang="ko-KR" altLang="en-US" sz="2100" dirty="0"/>
              <a:t> 광고</a:t>
            </a:r>
            <a:r>
              <a:rPr lang="en-US" altLang="ko-KR" sz="2100" dirty="0"/>
              <a:t>(</a:t>
            </a:r>
            <a:r>
              <a:rPr lang="ko-KR" altLang="en-US" sz="2100" dirty="0" err="1"/>
              <a:t>이영지편</a:t>
            </a:r>
            <a:r>
              <a:rPr lang="en-US" altLang="ko-KR" sz="2100" dirty="0"/>
              <a:t>), </a:t>
            </a:r>
            <a:r>
              <a:rPr lang="ko-KR" altLang="en-US" sz="2100" dirty="0" err="1"/>
              <a:t>앵커역</a:t>
            </a:r>
            <a:endParaRPr lang="en-US" altLang="ko-KR" sz="2100" dirty="0"/>
          </a:p>
          <a:p>
            <a:pPr marL="428625" indent="-428625">
              <a:buFontTx/>
              <a:buChar char="-"/>
            </a:pPr>
            <a:r>
              <a:rPr lang="en-US" altLang="ko-KR" sz="2100" dirty="0">
                <a:hlinkClick r:id="rId11"/>
              </a:rPr>
              <a:t>https://youtu.be/UP9nI_8bMPY</a:t>
            </a:r>
            <a:endParaRPr lang="en-US" altLang="ko-KR" sz="2100" dirty="0"/>
          </a:p>
        </p:txBody>
      </p:sp>
      <p:pic>
        <p:nvPicPr>
          <p:cNvPr id="13" name="온라인 미디어 12" title="공식행사mc/정부행사mc/남자아나운서섭외/ 이용석아나운서">
            <a:hlinkClick r:id="" action="ppaction://media"/>
            <a:extLst>
              <a:ext uri="{FF2B5EF4-FFF2-40B4-BE49-F238E27FC236}">
                <a16:creationId xmlns:a16="http://schemas.microsoft.com/office/drawing/2014/main" id="{A9BFA828-0D0D-2D84-D03E-0632914CE07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2"/>
          <a:stretch>
            <a:fillRect/>
          </a:stretch>
        </p:blipFill>
        <p:spPr>
          <a:xfrm>
            <a:off x="350438" y="5732123"/>
            <a:ext cx="5873451" cy="3318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D3CFD8-7BF6-650D-27D1-2BF3F40DF9ED}"/>
              </a:ext>
            </a:extLst>
          </p:cNvPr>
          <p:cNvSpPr txBox="1"/>
          <p:nvPr/>
        </p:nvSpPr>
        <p:spPr>
          <a:xfrm>
            <a:off x="462716" y="9074558"/>
            <a:ext cx="5934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ko-KR" altLang="en-US" sz="2100" dirty="0"/>
              <a:t>행사</a:t>
            </a:r>
            <a:r>
              <a:rPr lang="en-US" altLang="ko-KR" sz="2100" dirty="0"/>
              <a:t>) </a:t>
            </a:r>
            <a:r>
              <a:rPr lang="ko-KR" altLang="en-US" sz="2100" dirty="0"/>
              <a:t>국민권익위 </a:t>
            </a:r>
            <a:r>
              <a:rPr lang="ko-KR" altLang="en-US" sz="2100" dirty="0" err="1"/>
              <a:t>청렴라이브</a:t>
            </a:r>
            <a:r>
              <a:rPr lang="ko-KR" altLang="en-US" sz="2100" dirty="0"/>
              <a:t> 행사 진행</a:t>
            </a:r>
            <a:endParaRPr lang="en-US" altLang="ko-KR" sz="2100" dirty="0"/>
          </a:p>
          <a:p>
            <a:pPr marL="428625" indent="-428625">
              <a:buFontTx/>
              <a:buChar char="-"/>
            </a:pPr>
            <a:r>
              <a:rPr lang="en-US" altLang="ko-KR" sz="2100" dirty="0">
                <a:hlinkClick r:id="rId13"/>
              </a:rPr>
              <a:t>https://youtu.be/5m19n8R5sCs</a:t>
            </a:r>
            <a:endParaRPr lang="en-US" altLang="ko-KR" sz="2100" dirty="0"/>
          </a:p>
        </p:txBody>
      </p:sp>
      <p:pic>
        <p:nvPicPr>
          <p:cNvPr id="15" name="온라인 미디어 14" title="토크콘서트 mc 이용석 아나운서">
            <a:hlinkClick r:id="" action="ppaction://media"/>
            <a:extLst>
              <a:ext uri="{FF2B5EF4-FFF2-40B4-BE49-F238E27FC236}">
                <a16:creationId xmlns:a16="http://schemas.microsoft.com/office/drawing/2014/main" id="{49415942-848A-6CCA-7762-AAE1340E9B18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4"/>
          <a:stretch>
            <a:fillRect/>
          </a:stretch>
        </p:blipFill>
        <p:spPr>
          <a:xfrm>
            <a:off x="6397453" y="5732123"/>
            <a:ext cx="5896334" cy="33314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886306-E459-5D0F-673B-7F14FA77543A}"/>
              </a:ext>
            </a:extLst>
          </p:cNvPr>
          <p:cNvSpPr txBox="1"/>
          <p:nvPr/>
        </p:nvSpPr>
        <p:spPr>
          <a:xfrm>
            <a:off x="6397450" y="9074558"/>
            <a:ext cx="6239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ko-KR" altLang="en-US" sz="2100" dirty="0"/>
              <a:t>행사</a:t>
            </a:r>
            <a:r>
              <a:rPr lang="en-US" altLang="ko-KR" sz="2100" dirty="0"/>
              <a:t>) </a:t>
            </a:r>
            <a:r>
              <a:rPr lang="ko-KR" altLang="en-US" sz="2100" dirty="0"/>
              <a:t>토크콘서트 진행</a:t>
            </a:r>
            <a:r>
              <a:rPr lang="en-US" altLang="ko-KR" sz="2100" dirty="0"/>
              <a:t>(</a:t>
            </a:r>
            <a:r>
              <a:rPr lang="ko-KR" altLang="en-US" sz="2100" dirty="0"/>
              <a:t>경북대학교 채용박람회</a:t>
            </a:r>
            <a:r>
              <a:rPr lang="en-US" altLang="ko-KR" sz="2100" dirty="0"/>
              <a:t>)</a:t>
            </a:r>
          </a:p>
          <a:p>
            <a:pPr marL="428625" indent="-428625">
              <a:buFontTx/>
              <a:buChar char="-"/>
            </a:pPr>
            <a:r>
              <a:rPr lang="en-US" altLang="ko-KR" sz="2100" dirty="0">
                <a:hlinkClick r:id="rId15"/>
              </a:rPr>
              <a:t>https://youtu.be/Wvk817tGqbQ</a:t>
            </a:r>
            <a:endParaRPr lang="en-US" altLang="ko-KR" sz="2100" dirty="0"/>
          </a:p>
        </p:txBody>
      </p:sp>
      <p:pic>
        <p:nvPicPr>
          <p:cNvPr id="20" name="온라인 미디어 19" title="경상북도 채용박람회 행사 진행 아나운서 (영남대학교)">
            <a:hlinkClick r:id="" action="ppaction://media"/>
            <a:extLst>
              <a:ext uri="{FF2B5EF4-FFF2-40B4-BE49-F238E27FC236}">
                <a16:creationId xmlns:a16="http://schemas.microsoft.com/office/drawing/2014/main" id="{A9DFBF0F-DEED-9D85-7069-F00765CECA0B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6"/>
          <a:stretch>
            <a:fillRect/>
          </a:stretch>
        </p:blipFill>
        <p:spPr>
          <a:xfrm>
            <a:off x="12467351" y="5732123"/>
            <a:ext cx="5523109" cy="33314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0E680A-B144-94E1-3A7C-F1B5D4C24272}"/>
              </a:ext>
            </a:extLst>
          </p:cNvPr>
          <p:cNvSpPr txBox="1"/>
          <p:nvPr/>
        </p:nvSpPr>
        <p:spPr>
          <a:xfrm>
            <a:off x="12293787" y="9074558"/>
            <a:ext cx="6239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ko-KR" altLang="en-US" sz="2100" dirty="0"/>
              <a:t>행사</a:t>
            </a:r>
            <a:r>
              <a:rPr lang="en-US" altLang="ko-KR" sz="2100" dirty="0"/>
              <a:t>) </a:t>
            </a:r>
            <a:r>
              <a:rPr lang="ko-KR" altLang="en-US" sz="2100" dirty="0"/>
              <a:t>경상북도채용박람회 행사 진행</a:t>
            </a:r>
            <a:endParaRPr lang="en-US" altLang="ko-KR" sz="2100" dirty="0"/>
          </a:p>
          <a:p>
            <a:pPr marL="428625" indent="-428625">
              <a:buFontTx/>
              <a:buChar char="-"/>
            </a:pPr>
            <a:r>
              <a:rPr lang="en-US" altLang="ko-KR" sz="2100" dirty="0">
                <a:hlinkClick r:id="rId17"/>
              </a:rPr>
              <a:t>https://youtu.be/EDv2E7o447w</a:t>
            </a:r>
            <a:endParaRPr lang="en-US" altLang="ko-KR" sz="2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3D285E-36B8-F629-7EB8-00A03706D9D7}"/>
              </a:ext>
            </a:extLst>
          </p:cNvPr>
          <p:cNvSpPr txBox="1"/>
          <p:nvPr/>
        </p:nvSpPr>
        <p:spPr>
          <a:xfrm>
            <a:off x="12649632" y="4648296"/>
            <a:ext cx="59347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ko-KR" altLang="en-US" sz="2100" dirty="0"/>
              <a:t>홍보영상</a:t>
            </a:r>
            <a:r>
              <a:rPr lang="en-US" altLang="ko-KR" sz="2100" dirty="0"/>
              <a:t>) </a:t>
            </a:r>
            <a:r>
              <a:rPr lang="ko-KR" altLang="en-US" sz="2100" dirty="0" err="1"/>
              <a:t>메가스터디</a:t>
            </a:r>
            <a:r>
              <a:rPr lang="ko-KR" altLang="en-US" sz="2100" dirty="0"/>
              <a:t> 메가평생교육원</a:t>
            </a:r>
            <a:endParaRPr lang="en-US" altLang="ko-KR" sz="2100" dirty="0"/>
          </a:p>
          <a:p>
            <a:pPr marL="428625" indent="-428625">
              <a:buFontTx/>
              <a:buChar char="-"/>
            </a:pPr>
            <a:r>
              <a:rPr lang="en-US" altLang="ko-KR" sz="2100" dirty="0">
                <a:hlinkClick r:id="rId18"/>
              </a:rPr>
              <a:t>https://youtu.be/mAy5YY6B69g</a:t>
            </a:r>
            <a:r>
              <a:rPr lang="ko-KR" altLang="en-US" sz="2100" dirty="0"/>
              <a:t> </a:t>
            </a:r>
            <a:endParaRPr lang="en-US" altLang="ko-KR" sz="2100" dirty="0"/>
          </a:p>
          <a:p>
            <a:pPr marL="428625" indent="-428625">
              <a:buFontTx/>
              <a:buChar char="-"/>
            </a:pPr>
            <a:endParaRPr lang="en-US" altLang="ko-KR" sz="2100" dirty="0"/>
          </a:p>
        </p:txBody>
      </p:sp>
      <p:pic>
        <p:nvPicPr>
          <p:cNvPr id="24" name="온라인 미디어 2" title="사내 홍보영상 교육영상 남자 아나운서">
            <a:hlinkClick r:id="" action="ppaction://media"/>
            <a:extLst>
              <a:ext uri="{FF2B5EF4-FFF2-40B4-BE49-F238E27FC236}">
                <a16:creationId xmlns:a16="http://schemas.microsoft.com/office/drawing/2014/main" id="{2CB0F180-E23A-6339-024F-44698D869DBE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9"/>
          <a:stretch>
            <a:fillRect/>
          </a:stretch>
        </p:blipFill>
        <p:spPr>
          <a:xfrm>
            <a:off x="12467351" y="1320072"/>
            <a:ext cx="5655084" cy="3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633</Words>
  <Application>Microsoft Office PowerPoint</Application>
  <PresentationFormat>사용자 지정</PresentationFormat>
  <Paragraphs>122</Paragraphs>
  <Slides>10</Slides>
  <Notes>2</Notes>
  <HiddenSlides>0</HiddenSlides>
  <MMClips>12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맑은 고딕</vt:lpstr>
      <vt:lpstr>AmeriGarmnd BT</vt:lpstr>
      <vt:lpstr>Arial</vt:lpstr>
      <vt:lpstr>Calibri</vt:lpstr>
      <vt:lpstr>Roboto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LEE YONGSEOK</cp:lastModifiedBy>
  <cp:revision>122</cp:revision>
  <dcterms:created xsi:type="dcterms:W3CDTF">2021-05-07T20:04:53Z</dcterms:created>
  <dcterms:modified xsi:type="dcterms:W3CDTF">2023-03-05T10:44:30Z</dcterms:modified>
</cp:coreProperties>
</file>