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2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417khy@naver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그래픽, 상징, 클립아트, 디자인이(가) 표시된 사진&#10;&#10;자동 생성된 설명">
            <a:extLst>
              <a:ext uri="{FF2B5EF4-FFF2-40B4-BE49-F238E27FC236}">
                <a16:creationId xmlns:a16="http://schemas.microsoft.com/office/drawing/2014/main" id="{5ADF324C-A027-FB29-435F-3602BD4BB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639066"/>
            <a:ext cx="847285" cy="847285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" y="1291"/>
            <a:ext cx="5040680" cy="7558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58294" y="704392"/>
            <a:ext cx="13811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95" dirty="0">
                <a:solidFill>
                  <a:srgbClr val="231F20"/>
                </a:solidFill>
                <a:latin typeface="cwTeXHeiBold"/>
                <a:cs typeface="cwTeXHeiBold"/>
              </a:rPr>
              <a:t>김호영</a:t>
            </a:r>
            <a:endParaRPr sz="3800" dirty="0">
              <a:latin typeface="cwTeXHeiBold"/>
              <a:cs typeface="cwTeXHe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8865" y="765204"/>
            <a:ext cx="986155" cy="4610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395"/>
              </a:spcBef>
            </a:pPr>
            <a:r>
              <a:rPr sz="1300" spc="-20" dirty="0">
                <a:solidFill>
                  <a:srgbClr val="231F20"/>
                </a:solidFill>
                <a:latin typeface="cwTeXHeiBold"/>
                <a:cs typeface="cwTeXHeiBold"/>
              </a:rPr>
              <a:t>Kim</a:t>
            </a:r>
            <a:r>
              <a:rPr sz="1300" spc="-7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wTeXHeiBold"/>
                <a:cs typeface="cwTeXHeiBold"/>
              </a:rPr>
              <a:t>Hoyoung</a:t>
            </a:r>
            <a:endParaRPr sz="1300" dirty="0">
              <a:latin typeface="cwTeXHeiBold"/>
              <a:cs typeface="cwTeXHeiBold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231F20"/>
                </a:solidFill>
                <a:latin typeface="cwTeXHeiBold"/>
                <a:cs typeface="cwTeXHeiBold"/>
              </a:rPr>
              <a:t>.2000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176cm</a:t>
            </a:r>
            <a:endParaRPr sz="1100" dirty="0">
              <a:latin typeface="cwTeXHeiBold"/>
              <a:cs typeface="cwTeXHe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1823" y="776157"/>
            <a:ext cx="1640205" cy="3860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140" dirty="0">
                <a:solidFill>
                  <a:srgbClr val="231F20"/>
                </a:solidFill>
                <a:latin typeface="cwTeXHeiBold"/>
                <a:cs typeface="cwTeXHeiBold"/>
              </a:rPr>
              <a:t>청주대학교</a:t>
            </a:r>
            <a:r>
              <a:rPr sz="10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cwTeXHeiBold"/>
                <a:cs typeface="cwTeXHeiBold"/>
              </a:rPr>
              <a:t>연극영화과</a:t>
            </a:r>
            <a:r>
              <a:rPr sz="10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cwTeXHeiBold"/>
                <a:cs typeface="cwTeXHeiBold"/>
              </a:rPr>
              <a:t>연기전공</a:t>
            </a:r>
            <a:endParaRPr sz="1000">
              <a:latin typeface="cwTeXHeiBold"/>
              <a:cs typeface="cwTeXHeiBold"/>
            </a:endParaRPr>
          </a:p>
          <a:p>
            <a:pPr marL="414655">
              <a:lnSpc>
                <a:spcPct val="100000"/>
              </a:lnSpc>
              <a:spcBef>
                <a:spcPts val="305"/>
              </a:spcBef>
            </a:pPr>
            <a:r>
              <a:rPr sz="800" spc="-35" dirty="0">
                <a:solidFill>
                  <a:srgbClr val="231F20"/>
                </a:solidFill>
                <a:latin typeface="cwTeXHeiBold"/>
                <a:cs typeface="cwTeXHeiBold"/>
              </a:rPr>
              <a:t>특기</a:t>
            </a:r>
            <a:r>
              <a:rPr sz="800" spc="14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cwTeXHeiBold"/>
                <a:cs typeface="cwTeXHeiBold"/>
              </a:rPr>
              <a:t>피아노,</a:t>
            </a:r>
            <a:r>
              <a:rPr sz="800" spc="-1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cwTeXHeiBold"/>
                <a:cs typeface="cwTeXHeiBold"/>
              </a:rPr>
              <a:t>아크로바틱,</a:t>
            </a:r>
            <a:r>
              <a:rPr sz="800" spc="-1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cwTeXHeiBold"/>
                <a:cs typeface="cwTeXHeiBold"/>
              </a:rPr>
              <a:t>축구</a:t>
            </a:r>
            <a:endParaRPr sz="800">
              <a:latin typeface="cwTeXHeiBold"/>
              <a:cs typeface="cwTeXHe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3566" y="259700"/>
            <a:ext cx="217658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cwTeXHeiBold"/>
                <a:cs typeface="cwTeXHeiBold"/>
                <a:hlinkClick r:id="rId4"/>
              </a:rPr>
              <a:t>417khy@naver.com</a:t>
            </a:r>
            <a:endParaRPr sz="800" dirty="0">
              <a:latin typeface="cwTeXHeiBold"/>
              <a:cs typeface="cwTeXHeiBold"/>
            </a:endParaRPr>
          </a:p>
          <a:p>
            <a:pPr marL="1397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231F20"/>
                </a:solidFill>
                <a:latin typeface="cwTeXHeiBold"/>
                <a:cs typeface="cwTeXHeiBold"/>
              </a:rPr>
              <a:t>010-3017-</a:t>
            </a:r>
            <a:r>
              <a:rPr sz="900" spc="-20" dirty="0">
                <a:solidFill>
                  <a:srgbClr val="231F20"/>
                </a:solidFill>
                <a:latin typeface="cwTeXHeiBold"/>
                <a:cs typeface="cwTeXHeiBold"/>
              </a:rPr>
              <a:t>1740</a:t>
            </a:r>
            <a:endParaRPr sz="900" dirty="0">
              <a:latin typeface="cwTeXHeiBold"/>
              <a:cs typeface="cwTeXHe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295" y="1723694"/>
            <a:ext cx="2569845" cy="4842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231F20"/>
                </a:solidFill>
                <a:latin typeface="cwTeXHeiBold"/>
                <a:cs typeface="cwTeXHeiBold"/>
              </a:rPr>
              <a:t>드라마</a:t>
            </a:r>
            <a:endParaRPr sz="1600" dirty="0">
              <a:latin typeface="cwTeXHeiBold"/>
              <a:cs typeface="cwTeXHeiBold"/>
            </a:endParaRPr>
          </a:p>
          <a:p>
            <a:pPr marL="624205" marR="380365" indent="-408305">
              <a:lnSpc>
                <a:spcPct val="128800"/>
              </a:lnSpc>
              <a:spcBef>
                <a:spcPts val="675"/>
              </a:spcBef>
            </a:pPr>
            <a:r>
              <a:rPr sz="1100" b="1" spc="95" dirty="0">
                <a:solidFill>
                  <a:srgbClr val="231F20"/>
                </a:solidFill>
                <a:latin typeface="cwTeXHeiBold"/>
                <a:cs typeface="cwTeXHeiBold"/>
              </a:rPr>
              <a:t>2024</a:t>
            </a:r>
            <a:r>
              <a:rPr sz="1100" spc="16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wTeXHeiBold"/>
                <a:cs typeface="cwTeXHeiBold"/>
              </a:rPr>
              <a:t>OTT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00" dirty="0" err="1">
                <a:solidFill>
                  <a:srgbClr val="231F20"/>
                </a:solidFill>
                <a:latin typeface="cwTeXHeiBold"/>
                <a:cs typeface="cwTeXHeiBold"/>
              </a:rPr>
              <a:t>나인퍼즐</a:t>
            </a:r>
            <a:r>
              <a:rPr sz="1100" spc="24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cwTeXHeiBold"/>
                <a:cs typeface="cwTeXHeiBold"/>
              </a:rPr>
              <a:t>‘경찰대생‘역 </a:t>
            </a:r>
            <a:r>
              <a:rPr sz="1100" spc="-150" dirty="0">
                <a:solidFill>
                  <a:srgbClr val="231F20"/>
                </a:solidFill>
                <a:latin typeface="cwTeXHeiBold"/>
                <a:cs typeface="cwTeXHeiBold"/>
              </a:rPr>
              <a:t>OTT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cwTeXHeiBold"/>
                <a:cs typeface="cwTeXHeiBold"/>
              </a:rPr>
              <a:t>조명가게</a:t>
            </a:r>
            <a:r>
              <a:rPr sz="1100" spc="16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wTeXHeiBold"/>
                <a:cs typeface="cwTeXHeiBold"/>
              </a:rPr>
              <a:t>‘지웅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wTeXHeiBold"/>
                <a:cs typeface="cwTeXHeiBold"/>
              </a:rPr>
              <a:t>친구’역</a:t>
            </a:r>
            <a:r>
              <a:rPr sz="1100" spc="50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wTeXHeiBold"/>
                <a:cs typeface="cwTeXHeiBold"/>
              </a:rPr>
              <a:t>OTT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은중과</a:t>
            </a:r>
            <a:r>
              <a:rPr sz="1100" b="1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cwTeXHeiBold"/>
                <a:cs typeface="cwTeXHeiBold"/>
              </a:rPr>
              <a:t>상연</a:t>
            </a:r>
            <a:r>
              <a:rPr sz="1100" b="1" spc="14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‘후배’역</a:t>
            </a:r>
            <a:endParaRPr sz="1100" dirty="0">
              <a:latin typeface="cwTeXHeiBold"/>
              <a:cs typeface="cwTeXHeiBold"/>
            </a:endParaRPr>
          </a:p>
          <a:p>
            <a:pPr marL="624205" marR="353060" indent="-408305">
              <a:lnSpc>
                <a:spcPct val="128800"/>
              </a:lnSpc>
              <a:spcBef>
                <a:spcPts val="885"/>
              </a:spcBef>
            </a:pPr>
            <a:r>
              <a:rPr sz="1100" b="1" spc="95" dirty="0">
                <a:solidFill>
                  <a:srgbClr val="231F20"/>
                </a:solidFill>
                <a:latin typeface="cwTeXHeiBold"/>
                <a:cs typeface="cwTeXHeiBold"/>
              </a:rPr>
              <a:t>2023</a:t>
            </a:r>
            <a:r>
              <a:rPr sz="1100" spc="17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wTeXHeiBold"/>
                <a:cs typeface="cwTeXHeiBold"/>
              </a:rPr>
              <a:t>OTT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cwTeXHeiBold"/>
                <a:cs typeface="cwTeXHeiBold"/>
              </a:rPr>
              <a:t>살인자o난감</a:t>
            </a:r>
            <a:r>
              <a:rPr sz="1100" b="1" spc="25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14" dirty="0">
                <a:solidFill>
                  <a:srgbClr val="231F20"/>
                </a:solidFill>
                <a:latin typeface="cwTeXHeiBold"/>
                <a:cs typeface="cwTeXHeiBold"/>
              </a:rPr>
              <a:t>‘박기훈‘역 </a:t>
            </a:r>
            <a:r>
              <a:rPr sz="1100" spc="-105" dirty="0">
                <a:solidFill>
                  <a:srgbClr val="231F20"/>
                </a:solidFill>
                <a:latin typeface="cwTeXHeiBold"/>
                <a:cs typeface="cwTeXHeiBold"/>
              </a:rPr>
              <a:t>TVN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cwTeXHeiBold"/>
                <a:cs typeface="cwTeXHeiBold"/>
              </a:rPr>
              <a:t>우연일까</a:t>
            </a:r>
            <a:r>
              <a:rPr sz="1100" spc="13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‘남고생’역</a:t>
            </a:r>
            <a:endParaRPr sz="1100" dirty="0">
              <a:latin typeface="cwTeXHeiBold"/>
              <a:cs typeface="cwTeXHeiBold"/>
            </a:endParaRPr>
          </a:p>
          <a:p>
            <a:pPr marL="624205" marR="5080">
              <a:lnSpc>
                <a:spcPct val="128800"/>
              </a:lnSpc>
            </a:pPr>
            <a:r>
              <a:rPr sz="1100" spc="-95" dirty="0">
                <a:solidFill>
                  <a:srgbClr val="231F20"/>
                </a:solidFill>
                <a:latin typeface="cwTeXHeiBold"/>
                <a:cs typeface="cwTeXHeiBold"/>
              </a:rPr>
              <a:t>TVN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5" dirty="0">
                <a:solidFill>
                  <a:srgbClr val="231F20"/>
                </a:solidFill>
                <a:latin typeface="cwTeXHeiBold"/>
                <a:cs typeface="cwTeXHeiBold"/>
              </a:rPr>
              <a:t>반짝이는</a:t>
            </a:r>
            <a:r>
              <a:rPr sz="1100" b="1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cwTeXHeiBold"/>
                <a:cs typeface="cwTeXHeiBold"/>
              </a:rPr>
              <a:t>워터멜론</a:t>
            </a:r>
            <a:r>
              <a:rPr sz="1100" b="1" spc="17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cwTeXHeiBold"/>
                <a:cs typeface="cwTeXHeiBold"/>
              </a:rPr>
              <a:t>‘남고생’역</a:t>
            </a:r>
            <a:r>
              <a:rPr sz="1100" spc="50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wTeXHeiBold"/>
                <a:cs typeface="cwTeXHeiBold"/>
              </a:rPr>
              <a:t>OTT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5" dirty="0">
                <a:solidFill>
                  <a:srgbClr val="231F20"/>
                </a:solidFill>
                <a:latin typeface="cwTeXHeiBold"/>
                <a:cs typeface="cwTeXHeiBold"/>
              </a:rPr>
              <a:t>조명가게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wTeXHeiBold"/>
                <a:cs typeface="cwTeXHeiBold"/>
              </a:rPr>
              <a:t>‘지웅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cwTeXHeiBold"/>
                <a:cs typeface="cwTeXHeiBold"/>
              </a:rPr>
              <a:t>친구‘</a:t>
            </a:r>
            <a:r>
              <a:rPr sz="1100" spc="17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wTeXHeiBold"/>
                <a:cs typeface="cwTeXHeiBold"/>
              </a:rPr>
              <a:t>역</a:t>
            </a:r>
            <a:endParaRPr sz="1100" dirty="0">
              <a:latin typeface="cwTeXHeiBold"/>
              <a:cs typeface="cwTeXHeiBold"/>
            </a:endParaRPr>
          </a:p>
          <a:p>
            <a:pPr marL="216535">
              <a:lnSpc>
                <a:spcPct val="100000"/>
              </a:lnSpc>
              <a:spcBef>
                <a:spcPts val="1000"/>
              </a:spcBef>
            </a:pPr>
            <a:r>
              <a:rPr sz="1100" b="1" spc="95" dirty="0">
                <a:solidFill>
                  <a:srgbClr val="231F20"/>
                </a:solidFill>
                <a:latin typeface="cwTeXHeiBold"/>
                <a:cs typeface="cwTeXHeiBold"/>
              </a:rPr>
              <a:t>2021</a:t>
            </a:r>
            <a:r>
              <a:rPr sz="1100" spc="15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cwTeXHeiBold"/>
                <a:cs typeface="cwTeXHeiBold"/>
              </a:rPr>
              <a:t>OTT</a:t>
            </a:r>
            <a:r>
              <a:rPr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wTeXHeiBold"/>
                <a:cs typeface="cwTeXHeiBold"/>
              </a:rPr>
              <a:t>D.P</a:t>
            </a:r>
            <a:r>
              <a:rPr sz="1100" b="1" spc="23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‘군인’역</a:t>
            </a:r>
            <a:endParaRPr sz="1100" dirty="0">
              <a:latin typeface="cwTeXHeiBold"/>
              <a:cs typeface="cwTeXHeiBold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100" dirty="0">
              <a:latin typeface="cwTeXHeiBold"/>
              <a:cs typeface="cwTeXHeiBold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231F20"/>
                </a:solidFill>
                <a:latin typeface="cwTeXHeiBold"/>
                <a:cs typeface="cwTeXHeiBold"/>
              </a:rPr>
              <a:t>영화</a:t>
            </a:r>
            <a:endParaRPr sz="1600" dirty="0">
              <a:latin typeface="cwTeXHeiBold"/>
              <a:cs typeface="cwTeXHeiBold"/>
            </a:endParaRPr>
          </a:p>
          <a:p>
            <a:pPr marL="216535">
              <a:lnSpc>
                <a:spcPct val="100000"/>
              </a:lnSpc>
              <a:spcBef>
                <a:spcPts val="1019"/>
              </a:spcBef>
            </a:pPr>
            <a:r>
              <a:rPr sz="1650" b="1" spc="142" baseline="2525" dirty="0">
                <a:solidFill>
                  <a:srgbClr val="231F20"/>
                </a:solidFill>
                <a:latin typeface="cwTeXHeiBold"/>
                <a:cs typeface="cwTeXHeiBold"/>
              </a:rPr>
              <a:t>2024</a:t>
            </a:r>
            <a:r>
              <a:rPr sz="1650" spc="427" baseline="25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장편</a:t>
            </a:r>
            <a:r>
              <a:rPr sz="1100" spc="-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독립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개코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cwTeXHeiBold"/>
                <a:cs typeface="cwTeXHeiBold"/>
              </a:rPr>
              <a:t>‘한강’역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cwTeXHeiBold"/>
                <a:cs typeface="cwTeXHeiBold"/>
              </a:rPr>
              <a:t>(주연)</a:t>
            </a:r>
            <a:endParaRPr sz="1100" dirty="0">
              <a:latin typeface="cwTeXHeiBold"/>
              <a:cs typeface="cwTeXHeiBold"/>
            </a:endParaRPr>
          </a:p>
          <a:p>
            <a:pPr marL="624205" marR="341630" indent="-408305">
              <a:lnSpc>
                <a:spcPct val="128800"/>
              </a:lnSpc>
              <a:spcBef>
                <a:spcPts val="600"/>
              </a:spcBef>
            </a:pPr>
            <a:r>
              <a:rPr sz="1100" b="1" spc="95" dirty="0">
                <a:solidFill>
                  <a:srgbClr val="231F20"/>
                </a:solidFill>
                <a:latin typeface="cwTeXHeiBold"/>
                <a:cs typeface="cwTeXHeiBold"/>
              </a:rPr>
              <a:t>2023</a:t>
            </a:r>
            <a:r>
              <a:rPr sz="1100" spc="29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너도</a:t>
            </a:r>
            <a:r>
              <a:rPr sz="1100" b="1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75" dirty="0">
                <a:solidFill>
                  <a:srgbClr val="231F20"/>
                </a:solidFill>
                <a:latin typeface="cwTeXHeiBold"/>
                <a:cs typeface="cwTeXHeiBold"/>
              </a:rPr>
              <a:t>봤니?</a:t>
            </a:r>
            <a:r>
              <a:rPr sz="1100" b="1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wTeXHeiBold"/>
                <a:cs typeface="cwTeXHeiBold"/>
              </a:rPr>
              <a:t>‘준수‘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wTeXHeiBold"/>
                <a:cs typeface="cwTeXHeiBold"/>
              </a:rPr>
              <a:t>역 </a:t>
            </a:r>
            <a:r>
              <a:rPr lang="en-US" sz="1100" spc="-50" dirty="0">
                <a:solidFill>
                  <a:srgbClr val="231F20"/>
                </a:solidFill>
                <a:latin typeface="cwTeXHeiBold"/>
                <a:cs typeface="cwTeXHeiBold"/>
              </a:rPr>
              <a:t>     </a:t>
            </a:r>
            <a:r>
              <a:rPr sz="1100" spc="-145" dirty="0" err="1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25" dirty="0">
                <a:solidFill>
                  <a:srgbClr val="231F20"/>
                </a:solidFill>
                <a:latin typeface="cwTeXHeiBold"/>
                <a:cs typeface="cwTeXHeiBold"/>
              </a:rPr>
              <a:t>미우나,</a:t>
            </a:r>
            <a:r>
              <a:rPr sz="1100" b="1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고우나</a:t>
            </a:r>
            <a:r>
              <a:rPr sz="1100" b="1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wTeXHeiBold"/>
                <a:cs typeface="cwTeXHeiBold"/>
              </a:rPr>
              <a:t>‘민재’</a:t>
            </a:r>
            <a:r>
              <a:rPr sz="110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wTeXHeiBold"/>
                <a:cs typeface="cwTeXHeiBold"/>
              </a:rPr>
              <a:t>역</a:t>
            </a:r>
            <a:endParaRPr sz="1100" dirty="0">
              <a:latin typeface="cwTeXHeiBold"/>
              <a:cs typeface="cwTeXHeiBold"/>
            </a:endParaRPr>
          </a:p>
          <a:p>
            <a:pPr marL="624205" marR="91440">
              <a:lnSpc>
                <a:spcPct val="128800"/>
              </a:lnSpc>
            </a:pP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문앞에</a:t>
            </a:r>
            <a:r>
              <a:rPr sz="1100" b="1" spc="-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두고</a:t>
            </a:r>
            <a:r>
              <a:rPr sz="1100" b="1" spc="-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갑니다</a:t>
            </a:r>
            <a:r>
              <a:rPr sz="1100" b="1" spc="-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wTeXHeiBold"/>
                <a:cs typeface="cwTeXHeiBold"/>
              </a:rPr>
              <a:t>‘민수’</a:t>
            </a:r>
            <a:r>
              <a:rPr sz="1100" spc="-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wTeXHeiBold"/>
                <a:cs typeface="cwTeXHeiBold"/>
              </a:rPr>
              <a:t>역 </a:t>
            </a: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spc="-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친절</a:t>
            </a:r>
            <a:r>
              <a:rPr sz="1100" spc="-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cwTeXHeiBold"/>
                <a:cs typeface="cwTeXHeiBold"/>
              </a:rPr>
              <a:t>‘준혁’</a:t>
            </a:r>
            <a:r>
              <a:rPr sz="110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wTeXHeiBold"/>
                <a:cs typeface="cwTeXHeiBold"/>
              </a:rPr>
              <a:t>역</a:t>
            </a:r>
            <a:endParaRPr sz="1100" dirty="0">
              <a:latin typeface="cwTeXHeiBold"/>
              <a:cs typeface="cwTeXHeiBold"/>
            </a:endParaRPr>
          </a:p>
          <a:p>
            <a:pPr marL="624205" marR="453390">
              <a:lnSpc>
                <a:spcPct val="128800"/>
              </a:lnSpc>
            </a:pP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당신의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기쁨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wTeXHeiBold"/>
                <a:cs typeface="cwTeXHeiBold"/>
              </a:rPr>
              <a:t>‘민성‘</a:t>
            </a:r>
            <a:r>
              <a:rPr sz="1100" spc="15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cwTeXHeiBold"/>
                <a:cs typeface="cwTeXHeiBold"/>
              </a:rPr>
              <a:t>역 </a:t>
            </a: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수렁</a:t>
            </a:r>
            <a:r>
              <a:rPr sz="1100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cwTeXHeiBold"/>
                <a:cs typeface="cwTeXHeiBold"/>
              </a:rPr>
              <a:t>‘경수‘</a:t>
            </a:r>
            <a:r>
              <a:rPr sz="1100" spc="14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cwTeXHeiBold"/>
                <a:cs typeface="cwTeXHeiBold"/>
              </a:rPr>
              <a:t>역</a:t>
            </a:r>
            <a:endParaRPr sz="1100" dirty="0">
              <a:latin typeface="cwTeXHeiBold"/>
              <a:cs typeface="cwTeXHeiBold"/>
            </a:endParaRPr>
          </a:p>
          <a:p>
            <a:pPr marL="624205">
              <a:lnSpc>
                <a:spcPct val="100000"/>
              </a:lnSpc>
              <a:spcBef>
                <a:spcPts val="380"/>
              </a:spcBef>
            </a:pP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장편</a:t>
            </a:r>
            <a:r>
              <a:rPr sz="1100" spc="-1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세상의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모든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풍경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‘영식’역</a:t>
            </a:r>
            <a:endParaRPr sz="1100" dirty="0">
              <a:latin typeface="cwTeXHeiBold"/>
              <a:cs typeface="cwTeXHe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3187" y="6708755"/>
            <a:ext cx="2777490" cy="4699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1100" b="1" spc="95" dirty="0">
                <a:solidFill>
                  <a:srgbClr val="231F20"/>
                </a:solidFill>
                <a:latin typeface="cwTeXHeiBold"/>
                <a:cs typeface="cwTeXHeiBold"/>
              </a:rPr>
              <a:t>2022</a:t>
            </a:r>
            <a:r>
              <a:rPr sz="1100" spc="27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spc="-2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기나긴</a:t>
            </a:r>
            <a:r>
              <a:rPr sz="1100" spc="-2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초대</a:t>
            </a:r>
            <a:r>
              <a:rPr sz="1100" spc="-1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cwTeXHeiBold"/>
                <a:cs typeface="cwTeXHeiBold"/>
              </a:rPr>
              <a:t>‘선우’역</a:t>
            </a:r>
            <a:r>
              <a:rPr sz="1100" spc="15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900" spc="-157" baseline="13888" dirty="0">
                <a:solidFill>
                  <a:srgbClr val="AB5B1B"/>
                </a:solidFill>
                <a:latin typeface="cwTeXHeiBold"/>
                <a:cs typeface="cwTeXHeiBold"/>
              </a:rPr>
              <a:t>*</a:t>
            </a:r>
            <a:r>
              <a:rPr sz="900" spc="-60" baseline="13888" dirty="0">
                <a:solidFill>
                  <a:srgbClr val="AB5B1B"/>
                </a:solidFill>
                <a:latin typeface="cwTeXHeiBold"/>
                <a:cs typeface="cwTeXHeiBold"/>
              </a:rPr>
              <a:t> </a:t>
            </a:r>
            <a:r>
              <a:rPr sz="900" spc="-157" baseline="13888" dirty="0">
                <a:solidFill>
                  <a:srgbClr val="AB5B1B"/>
                </a:solidFill>
                <a:latin typeface="cwTeXHeiBold"/>
                <a:cs typeface="cwTeXHeiBold"/>
              </a:rPr>
              <a:t>울산국제영화제</a:t>
            </a:r>
            <a:r>
              <a:rPr sz="900" spc="-60" baseline="13888" dirty="0">
                <a:solidFill>
                  <a:srgbClr val="AB5B1B"/>
                </a:solidFill>
                <a:latin typeface="cwTeXHeiBold"/>
                <a:cs typeface="cwTeXHeiBold"/>
              </a:rPr>
              <a:t> </a:t>
            </a:r>
            <a:r>
              <a:rPr sz="900" spc="-15" baseline="13888" dirty="0">
                <a:solidFill>
                  <a:srgbClr val="AB5B1B"/>
                </a:solidFill>
                <a:latin typeface="cwTeXHeiBold"/>
                <a:cs typeface="cwTeXHeiBold"/>
              </a:rPr>
              <a:t>제작지원작</a:t>
            </a:r>
            <a:endParaRPr sz="900" baseline="13888" dirty="0">
              <a:latin typeface="cwTeXHeiBold"/>
              <a:cs typeface="cwTeXHeiBold"/>
            </a:endParaRPr>
          </a:p>
          <a:p>
            <a:pPr marL="445770">
              <a:lnSpc>
                <a:spcPct val="100000"/>
              </a:lnSpc>
              <a:spcBef>
                <a:spcPts val="430"/>
              </a:spcBef>
            </a:pPr>
            <a:r>
              <a:rPr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100" spc="-1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재회</a:t>
            </a:r>
            <a:r>
              <a:rPr sz="1100" spc="-10" dirty="0">
                <a:solidFill>
                  <a:srgbClr val="231F20"/>
                </a:solidFill>
                <a:latin typeface="cwTeXHeiBold"/>
                <a:cs typeface="cwTeXHeiBold"/>
              </a:rPr>
              <a:t> ‘경찰관’역</a:t>
            </a:r>
            <a:endParaRPr sz="1100" dirty="0">
              <a:latin typeface="cwTeXHeiBold"/>
              <a:cs typeface="cwTeXHe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0895" y="6456965"/>
            <a:ext cx="1957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spc="-217" baseline="-10101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sz="1650" spc="-37" baseline="-10101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650" b="1" spc="-217" baseline="-10101" dirty="0">
                <a:solidFill>
                  <a:srgbClr val="231F20"/>
                </a:solidFill>
                <a:latin typeface="cwTeXHeiBold"/>
                <a:cs typeface="cwTeXHeiBold"/>
              </a:rPr>
              <a:t>얼룩</a:t>
            </a:r>
            <a:r>
              <a:rPr sz="1650" spc="-37" baseline="-10101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650" spc="-179" baseline="-10101" dirty="0">
                <a:solidFill>
                  <a:srgbClr val="231F20"/>
                </a:solidFill>
                <a:latin typeface="cwTeXHeiBold"/>
                <a:cs typeface="cwTeXHeiBold"/>
              </a:rPr>
              <a:t>‘재민’</a:t>
            </a:r>
            <a:r>
              <a:rPr sz="1650" spc="-37" baseline="-10101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1650" baseline="-10101" dirty="0">
                <a:solidFill>
                  <a:srgbClr val="231F20"/>
                </a:solidFill>
                <a:latin typeface="cwTeXHeiBold"/>
                <a:cs typeface="cwTeXHeiBold"/>
              </a:rPr>
              <a:t>역</a:t>
            </a:r>
            <a:r>
              <a:rPr sz="1650" spc="352" baseline="-10101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sz="600" spc="-105" dirty="0">
                <a:solidFill>
                  <a:srgbClr val="AB5B1B"/>
                </a:solidFill>
                <a:latin typeface="cwTeXHeiBold"/>
                <a:cs typeface="cwTeXHeiBold"/>
              </a:rPr>
              <a:t>*</a:t>
            </a:r>
            <a:r>
              <a:rPr sz="600" spc="-45" dirty="0">
                <a:solidFill>
                  <a:srgbClr val="AB5B1B"/>
                </a:solidFill>
                <a:latin typeface="cwTeXHeiBold"/>
                <a:cs typeface="cwTeXHeiBold"/>
              </a:rPr>
              <a:t> </a:t>
            </a:r>
            <a:r>
              <a:rPr sz="600" spc="-100" dirty="0">
                <a:solidFill>
                  <a:srgbClr val="AB5B1B"/>
                </a:solidFill>
                <a:latin typeface="cwTeXHeiBold"/>
                <a:cs typeface="cwTeXHeiBold"/>
              </a:rPr>
              <a:t>성남문화재단</a:t>
            </a:r>
            <a:r>
              <a:rPr sz="600" spc="-45" dirty="0">
                <a:solidFill>
                  <a:srgbClr val="AB5B1B"/>
                </a:solidFill>
                <a:latin typeface="cwTeXHeiBold"/>
                <a:cs typeface="cwTeXHeiBold"/>
              </a:rPr>
              <a:t> </a:t>
            </a:r>
            <a:r>
              <a:rPr sz="600" spc="-25" dirty="0">
                <a:solidFill>
                  <a:srgbClr val="AB5B1B"/>
                </a:solidFill>
                <a:latin typeface="cwTeXHeiBold"/>
                <a:cs typeface="cwTeXHeiBold"/>
              </a:rPr>
              <a:t>제작지원작</a:t>
            </a:r>
            <a:endParaRPr sz="600" dirty="0">
              <a:latin typeface="cwTeXHeiBold"/>
              <a:cs typeface="cwTeXHe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7097" y="184363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2948" y="0"/>
                </a:moveTo>
                <a:lnTo>
                  <a:pt x="14016" y="1803"/>
                </a:lnTo>
                <a:lnTo>
                  <a:pt x="6721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81"/>
                </a:lnTo>
                <a:lnTo>
                  <a:pt x="6721" y="39176"/>
                </a:lnTo>
                <a:lnTo>
                  <a:pt x="14016" y="44094"/>
                </a:lnTo>
                <a:lnTo>
                  <a:pt x="22948" y="45897"/>
                </a:lnTo>
                <a:lnTo>
                  <a:pt x="31881" y="44094"/>
                </a:lnTo>
                <a:lnTo>
                  <a:pt x="39176" y="39176"/>
                </a:lnTo>
                <a:lnTo>
                  <a:pt x="44094" y="31881"/>
                </a:lnTo>
                <a:lnTo>
                  <a:pt x="45897" y="22948"/>
                </a:lnTo>
                <a:lnTo>
                  <a:pt x="44094" y="14016"/>
                </a:lnTo>
                <a:lnTo>
                  <a:pt x="39176" y="6721"/>
                </a:lnTo>
                <a:lnTo>
                  <a:pt x="31881" y="1803"/>
                </a:lnTo>
                <a:lnTo>
                  <a:pt x="229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7097" y="444997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48" y="0"/>
                </a:moveTo>
                <a:lnTo>
                  <a:pt x="14016" y="1803"/>
                </a:lnTo>
                <a:lnTo>
                  <a:pt x="6721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81"/>
                </a:lnTo>
                <a:lnTo>
                  <a:pt x="6721" y="39176"/>
                </a:lnTo>
                <a:lnTo>
                  <a:pt x="14016" y="44094"/>
                </a:lnTo>
                <a:lnTo>
                  <a:pt x="22948" y="45897"/>
                </a:lnTo>
                <a:lnTo>
                  <a:pt x="31881" y="44094"/>
                </a:lnTo>
                <a:lnTo>
                  <a:pt x="39176" y="39176"/>
                </a:lnTo>
                <a:lnTo>
                  <a:pt x="44094" y="31881"/>
                </a:lnTo>
                <a:lnTo>
                  <a:pt x="45897" y="22948"/>
                </a:lnTo>
                <a:lnTo>
                  <a:pt x="44094" y="14016"/>
                </a:lnTo>
                <a:lnTo>
                  <a:pt x="39176" y="6721"/>
                </a:lnTo>
                <a:lnTo>
                  <a:pt x="31881" y="1803"/>
                </a:lnTo>
                <a:lnTo>
                  <a:pt x="229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10006361" y="6666147"/>
            <a:ext cx="60722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0" dirty="0" err="1">
                <a:solidFill>
                  <a:schemeClr val="bg1"/>
                </a:solidFill>
                <a:latin typeface="cwTeXHeiBold"/>
                <a:cs typeface="cwTeXHeiBold"/>
              </a:rPr>
              <a:t>출연</a:t>
            </a:r>
            <a:r>
              <a:rPr sz="700" b="1" spc="-45" dirty="0">
                <a:solidFill>
                  <a:schemeClr val="bg1"/>
                </a:solidFill>
                <a:latin typeface="cwTeXHeiBold"/>
                <a:cs typeface="cwTeXHeiBold"/>
              </a:rPr>
              <a:t> </a:t>
            </a:r>
            <a:r>
              <a:rPr sz="700" b="1" spc="-80" dirty="0" err="1">
                <a:solidFill>
                  <a:schemeClr val="bg1"/>
                </a:solidFill>
                <a:latin typeface="cwTeXHeiBold"/>
                <a:cs typeface="cwTeXHeiBold"/>
              </a:rPr>
              <a:t>영상</a:t>
            </a:r>
            <a:endParaRPr sz="700" b="1" dirty="0">
              <a:solidFill>
                <a:schemeClr val="bg1"/>
              </a:solidFill>
              <a:latin typeface="cwTeXHeiBold"/>
              <a:cs typeface="cwTeXHe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90727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그림 21" descr="의류, 사람, 인간의 얼굴, 스크린샷이(가) 표시된 사진&#10;&#10;자동 생성된 설명">
            <a:extLst>
              <a:ext uri="{FF2B5EF4-FFF2-40B4-BE49-F238E27FC236}">
                <a16:creationId xmlns:a16="http://schemas.microsoft.com/office/drawing/2014/main" id="{F89D4E3F-E10C-4B32-97F7-6CC76ED44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01" t="6598" r="-2" b="28213"/>
          <a:stretch/>
        </p:blipFill>
        <p:spPr>
          <a:xfrm>
            <a:off x="223765" y="406371"/>
            <a:ext cx="4984162" cy="329885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0F9372A2-3DF3-34E3-2529-C522DC31C7D8}"/>
              </a:ext>
            </a:extLst>
          </p:cNvPr>
          <p:cNvPicPr/>
          <p:nvPr/>
        </p:nvPicPr>
        <p:blipFill rotWithShape="1">
          <a:blip r:embed="rId4" cstate="print"/>
          <a:srcRect r="4" b="10581"/>
          <a:stretch/>
        </p:blipFill>
        <p:spPr>
          <a:xfrm>
            <a:off x="5446941" y="398175"/>
            <a:ext cx="5084404" cy="32885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 rotWithShape="1">
          <a:blip r:embed="rId5" cstate="print"/>
          <a:srcRect l="4297" t="7204" b="2357"/>
          <a:stretch/>
        </p:blipFill>
        <p:spPr>
          <a:xfrm>
            <a:off x="223765" y="4002946"/>
            <a:ext cx="4984162" cy="34340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 rotWithShape="1">
          <a:blip r:embed="rId6" cstate="print"/>
          <a:srcRect l="-1" t="1042" r="-13" b="-13"/>
          <a:stretch/>
        </p:blipFill>
        <p:spPr>
          <a:xfrm>
            <a:off x="5446941" y="4002946"/>
            <a:ext cx="5084404" cy="3434048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4F5C294E-EAF1-2CEE-3EAA-9F96ECD22189}"/>
              </a:ext>
            </a:extLst>
          </p:cNvPr>
          <p:cNvSpPr txBox="1"/>
          <p:nvPr/>
        </p:nvSpPr>
        <p:spPr>
          <a:xfrm>
            <a:off x="223765" y="142732"/>
            <a:ext cx="2379735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US" altLang="ko-KR" sz="1100" spc="-150" dirty="0">
                <a:solidFill>
                  <a:srgbClr val="231F20"/>
                </a:solidFill>
                <a:latin typeface="cwTeXHeiBold"/>
                <a:cs typeface="cwTeXHeiBold"/>
              </a:rPr>
              <a:t>OTT</a:t>
            </a:r>
            <a:r>
              <a:rPr lang="ko-KR" altLang="en-US"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b="1" spc="-100" dirty="0">
                <a:solidFill>
                  <a:srgbClr val="231F20"/>
                </a:solidFill>
                <a:latin typeface="cwTeXHeiBold"/>
                <a:cs typeface="cwTeXHeiBold"/>
              </a:rPr>
              <a:t>살인자</a:t>
            </a:r>
            <a:r>
              <a:rPr lang="en-US" altLang="ko-KR" sz="1100" b="1" spc="-100" dirty="0">
                <a:solidFill>
                  <a:srgbClr val="231F20"/>
                </a:solidFill>
                <a:latin typeface="cwTeXHeiBold"/>
                <a:cs typeface="cwTeXHeiBold"/>
              </a:rPr>
              <a:t>o</a:t>
            </a:r>
            <a:r>
              <a:rPr lang="ko-KR" altLang="en-US" sz="1100" b="1" spc="-100" dirty="0">
                <a:solidFill>
                  <a:srgbClr val="231F20"/>
                </a:solidFill>
                <a:latin typeface="cwTeXHeiBold"/>
                <a:cs typeface="cwTeXHeiBold"/>
              </a:rPr>
              <a:t>난감</a:t>
            </a:r>
            <a:r>
              <a:rPr lang="ko-KR" altLang="en-US" sz="1100" b="1" spc="25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spc="-114" dirty="0">
                <a:solidFill>
                  <a:srgbClr val="231F20"/>
                </a:solidFill>
                <a:latin typeface="cwTeXHeiBold"/>
                <a:cs typeface="cwTeXHeiBold"/>
              </a:rPr>
              <a:t>‘</a:t>
            </a:r>
            <a:r>
              <a:rPr lang="ko-KR" altLang="en-US" sz="1100" spc="-114" dirty="0" err="1">
                <a:solidFill>
                  <a:srgbClr val="231F20"/>
                </a:solidFill>
                <a:latin typeface="cwTeXHeiBold"/>
                <a:cs typeface="cwTeXHeiBold"/>
              </a:rPr>
              <a:t>박기훈‘역</a:t>
            </a:r>
            <a:endParaRPr sz="1100" dirty="0">
              <a:latin typeface="+mj-ea"/>
              <a:ea typeface="+mj-ea"/>
              <a:cs typeface="cwTeXHeiBold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BF9DB12E-10C6-DDC9-E153-0CF67ECE0178}"/>
              </a:ext>
            </a:extLst>
          </p:cNvPr>
          <p:cNvSpPr txBox="1"/>
          <p:nvPr/>
        </p:nvSpPr>
        <p:spPr>
          <a:xfrm>
            <a:off x="5446941" y="142732"/>
            <a:ext cx="2379735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ko-KR" altLang="en-US"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lang="ko-KR" altLang="en-US" sz="1100" spc="-2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b="1" spc="-150" dirty="0">
                <a:solidFill>
                  <a:srgbClr val="231F20"/>
                </a:solidFill>
                <a:latin typeface="cwTeXHeiBold"/>
                <a:cs typeface="cwTeXHeiBold"/>
              </a:rPr>
              <a:t>기나긴</a:t>
            </a:r>
            <a:r>
              <a:rPr lang="ko-KR" altLang="en-US" sz="1100" spc="-2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초대</a:t>
            </a:r>
            <a:r>
              <a:rPr lang="ko-KR" altLang="en-US" sz="1100" spc="-1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spc="-105" dirty="0">
                <a:solidFill>
                  <a:srgbClr val="231F20"/>
                </a:solidFill>
                <a:latin typeface="cwTeXHeiBold"/>
                <a:cs typeface="cwTeXHeiBold"/>
              </a:rPr>
              <a:t>‘</a:t>
            </a:r>
            <a:r>
              <a:rPr lang="ko-KR" altLang="en-US" sz="1100" spc="-105" dirty="0" err="1">
                <a:solidFill>
                  <a:srgbClr val="231F20"/>
                </a:solidFill>
                <a:latin typeface="cwTeXHeiBold"/>
                <a:cs typeface="cwTeXHeiBold"/>
              </a:rPr>
              <a:t>선우’역</a:t>
            </a:r>
            <a:endParaRPr sz="1100" dirty="0">
              <a:latin typeface="cwTeXHeiBold"/>
              <a:cs typeface="cwTeXHeiBold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9FE4BEF6-F82F-6240-703F-8E0EC84BFA36}"/>
              </a:ext>
            </a:extLst>
          </p:cNvPr>
          <p:cNvSpPr txBox="1"/>
          <p:nvPr/>
        </p:nvSpPr>
        <p:spPr>
          <a:xfrm>
            <a:off x="-215900" y="3759335"/>
            <a:ext cx="2379735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430"/>
              </a:spcBef>
            </a:pPr>
            <a:r>
              <a:rPr lang="ko-KR" altLang="en-US" sz="1100" spc="-145" dirty="0">
                <a:solidFill>
                  <a:srgbClr val="231F20"/>
                </a:solidFill>
                <a:latin typeface="cwTeXHeiBold"/>
                <a:cs typeface="cwTeXHeiBold"/>
              </a:rPr>
              <a:t>단편</a:t>
            </a:r>
            <a:r>
              <a:rPr lang="ko-KR" altLang="en-US" sz="1100" spc="-1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b="1" spc="-145" dirty="0">
                <a:solidFill>
                  <a:srgbClr val="231F20"/>
                </a:solidFill>
                <a:latin typeface="cwTeXHeiBold"/>
                <a:cs typeface="cwTeXHeiBold"/>
              </a:rPr>
              <a:t>재회</a:t>
            </a:r>
            <a:r>
              <a:rPr lang="ko-KR" altLang="en-US" sz="1100" spc="-10" dirty="0">
                <a:solidFill>
                  <a:srgbClr val="231F20"/>
                </a:solidFill>
                <a:latin typeface="cwTeXHeiBold"/>
                <a:cs typeface="cwTeXHeiBold"/>
              </a:rPr>
              <a:t> ‘</a:t>
            </a:r>
            <a:r>
              <a:rPr lang="ko-KR" altLang="en-US" sz="1100" spc="-10" dirty="0" err="1">
                <a:solidFill>
                  <a:srgbClr val="231F20"/>
                </a:solidFill>
                <a:latin typeface="cwTeXHeiBold"/>
                <a:cs typeface="cwTeXHeiBold"/>
              </a:rPr>
              <a:t>경찰관’역</a:t>
            </a:r>
            <a:endParaRPr lang="ko-KR" altLang="en-US" sz="1100" dirty="0">
              <a:latin typeface="cwTeXHeiBold"/>
              <a:cs typeface="cwTeXHeiBold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1B6CC96E-1C58-C59F-3BC0-C14CFA69E11E}"/>
              </a:ext>
            </a:extLst>
          </p:cNvPr>
          <p:cNvSpPr txBox="1"/>
          <p:nvPr/>
        </p:nvSpPr>
        <p:spPr>
          <a:xfrm>
            <a:off x="5446940" y="3759708"/>
            <a:ext cx="2379735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US" altLang="ko-KR" sz="1100" spc="-95" dirty="0">
                <a:solidFill>
                  <a:srgbClr val="231F20"/>
                </a:solidFill>
                <a:latin typeface="cwTeXHeiBold"/>
                <a:cs typeface="cwTeXHeiBold"/>
              </a:rPr>
              <a:t>TVN</a:t>
            </a:r>
            <a:r>
              <a:rPr lang="ko-KR" altLang="en-US" sz="1100" spc="10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b="1" spc="-155" dirty="0">
                <a:solidFill>
                  <a:srgbClr val="231F20"/>
                </a:solidFill>
                <a:latin typeface="cwTeXHeiBold"/>
                <a:cs typeface="cwTeXHeiBold"/>
              </a:rPr>
              <a:t>반짝이는</a:t>
            </a:r>
            <a:r>
              <a:rPr lang="ko-KR" altLang="en-US" sz="1100" b="1" spc="-2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b="1" spc="-100" dirty="0" err="1">
                <a:solidFill>
                  <a:srgbClr val="231F20"/>
                </a:solidFill>
                <a:latin typeface="cwTeXHeiBold"/>
                <a:cs typeface="cwTeXHeiBold"/>
              </a:rPr>
              <a:t>워터멜론</a:t>
            </a:r>
            <a:r>
              <a:rPr lang="ko-KR" altLang="en-US" sz="1100" b="1" spc="175" dirty="0">
                <a:solidFill>
                  <a:srgbClr val="231F20"/>
                </a:solidFill>
                <a:latin typeface="cwTeXHeiBold"/>
                <a:cs typeface="cwTeXHeiBold"/>
              </a:rPr>
              <a:t> </a:t>
            </a:r>
            <a:r>
              <a:rPr lang="ko-KR" altLang="en-US" sz="1100" spc="-125" dirty="0">
                <a:solidFill>
                  <a:srgbClr val="231F20"/>
                </a:solidFill>
                <a:latin typeface="cwTeXHeiBold"/>
                <a:cs typeface="cwTeXHeiBold"/>
              </a:rPr>
              <a:t>‘</a:t>
            </a:r>
            <a:r>
              <a:rPr lang="ko-KR" altLang="en-US" sz="1100" spc="-125" dirty="0" err="1">
                <a:solidFill>
                  <a:srgbClr val="231F20"/>
                </a:solidFill>
                <a:latin typeface="cwTeXHeiBold"/>
                <a:cs typeface="cwTeXHeiBold"/>
              </a:rPr>
              <a:t>남고생’역</a:t>
            </a:r>
            <a:endParaRPr sz="1100" dirty="0">
              <a:latin typeface="cwTeXHeiBold"/>
              <a:cs typeface="cwTeXHe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201</Words>
  <Application>Microsoft Office PowerPoint</Application>
  <PresentationFormat>사용자 지정</PresentationFormat>
  <Paragraphs>27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cwTeXHeiBold</vt:lpstr>
      <vt:lpstr>Calibri</vt:lpstr>
      <vt:lpstr>Office Theme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김민지</dc:creator>
  <cp:lastModifiedBy>민지 김</cp:lastModifiedBy>
  <cp:revision>4</cp:revision>
  <dcterms:created xsi:type="dcterms:W3CDTF">2024-02-21T14:49:01Z</dcterms:created>
  <dcterms:modified xsi:type="dcterms:W3CDTF">2024-02-21T16:14:04Z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2024-01-13T00:00:00Z</vt:filetime>
  </property>
  <property fmtid="{D5CDD505-2E9C-101B-9397-08002B2CF9AE}" pid="3" name="Creator">
    <vt:lpwstr>Adobe InDesign 17.2 (Windows)</vt:lpwstr>
  </property>
  <property fmtid="{D5CDD505-2E9C-101B-9397-08002B2CF9AE}" pid="4" name="LastSaved">
    <vt:filetime>2024-02-21T00:00:00Z</vt:filetime>
  </property>
  <property fmtid="{D5CDD505-2E9C-101B-9397-08002B2CF9AE}" pid="5" name="Producer">
    <vt:lpwstr>3-Heights(TM) PDF Security Shell 4.8.25.2 (http://www.pdf-tools.com)</vt:lpwstr>
  </property>
</Properties>
</file>