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2" r:id="rId3"/>
    <p:sldId id="256" r:id="rId4"/>
    <p:sldId id="261" r:id="rId5"/>
    <p:sldId id="259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6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3797C8-D37F-4502-8825-F7E913BBC308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5698A2-CAA3-4997-97FA-BBD7AA68C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84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3797C8-D37F-4502-8825-F7E913BBC308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5698A2-CAA3-4997-97FA-BBD7AA68C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2187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3797C8-D37F-4502-8825-F7E913BBC308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5698A2-CAA3-4997-97FA-BBD7AA68C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648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3797C8-D37F-4502-8825-F7E913BBC308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5698A2-CAA3-4997-97FA-BBD7AA68C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059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3797C8-D37F-4502-8825-F7E913BBC308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5698A2-CAA3-4997-97FA-BBD7AA68C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54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3797C8-D37F-4502-8825-F7E913BBC308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5698A2-CAA3-4997-97FA-BBD7AA68C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866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3797C8-D37F-4502-8825-F7E913BBC308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5698A2-CAA3-4997-97FA-BBD7AA68C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201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3797C8-D37F-4502-8825-F7E913BBC308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5698A2-CAA3-4997-97FA-BBD7AA68C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944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3797C8-D37F-4502-8825-F7E913BBC308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5698A2-CAA3-4997-97FA-BBD7AA68C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919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3797C8-D37F-4502-8825-F7E913BBC308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5698A2-CAA3-4997-97FA-BBD7AA68C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4285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3797C8-D37F-4502-8825-F7E913BBC308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5698A2-CAA3-4997-97FA-BBD7AA68C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822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F533F906-3549-880D-8A9F-D645DDFAB497}"/>
              </a:ext>
            </a:extLst>
          </p:cNvPr>
          <p:cNvSpPr/>
          <p:nvPr userDrawn="1"/>
        </p:nvSpPr>
        <p:spPr>
          <a:xfrm>
            <a:off x="0" y="0"/>
            <a:ext cx="9144000" cy="643812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98601">
                <a:schemeClr val="accent5">
                  <a:lumMod val="20000"/>
                  <a:lumOff val="80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50000">
                <a:schemeClr val="accent1">
                  <a:lumMod val="45000"/>
                  <a:lumOff val="55000"/>
                </a:schemeClr>
              </a:gs>
              <a:gs pos="84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336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B7C8EF8-3354-B67A-5AF6-9DCC68AE2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524" y="764805"/>
            <a:ext cx="4014952" cy="568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0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99B05D4-BB45-7009-227A-5A0415FD9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3359"/>
            <a:ext cx="9144000" cy="58964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1F2C87-095B-07CD-66D8-441827DE3F8D}"/>
              </a:ext>
            </a:extLst>
          </p:cNvPr>
          <p:cNvSpPr txBox="1"/>
          <p:nvPr/>
        </p:nvSpPr>
        <p:spPr>
          <a:xfrm>
            <a:off x="243507" y="151393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영상주제 배경</a:t>
            </a:r>
          </a:p>
        </p:txBody>
      </p:sp>
    </p:spTree>
    <p:extLst>
      <p:ext uri="{BB962C8B-B14F-4D97-AF65-F5344CB8AC3E}">
        <p14:creationId xmlns:p14="http://schemas.microsoft.com/office/powerpoint/2010/main" val="3868815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699A06F-F3E1-22EF-3810-18647A344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16" y="1059050"/>
            <a:ext cx="6331226" cy="31442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CF6D56-BCF8-439F-49FB-AFC8CEEAD5D4}"/>
              </a:ext>
            </a:extLst>
          </p:cNvPr>
          <p:cNvSpPr txBox="1"/>
          <p:nvPr/>
        </p:nvSpPr>
        <p:spPr>
          <a:xfrm>
            <a:off x="382655" y="725553"/>
            <a:ext cx="6118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1. </a:t>
            </a:r>
            <a:r>
              <a:rPr lang="ko-KR" altLang="en-US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촬영 동선 </a:t>
            </a:r>
            <a:r>
              <a:rPr lang="en-US" altLang="ko-KR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: </a:t>
            </a:r>
            <a:r>
              <a:rPr lang="ko-KR" altLang="en-US" sz="1100" b="1" dirty="0" err="1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현충지</a:t>
            </a:r>
            <a:r>
              <a:rPr lang="ko-KR" altLang="en-US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 ↔ </a:t>
            </a:r>
            <a:r>
              <a:rPr lang="en-US" altLang="ko-KR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54</a:t>
            </a:r>
            <a:r>
              <a:rPr lang="ko-KR" altLang="en-US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묘역</a:t>
            </a:r>
            <a:r>
              <a:rPr lang="en-US" altLang="ko-KR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6</a:t>
            </a:r>
            <a:r>
              <a:rPr lang="ko-KR" altLang="en-US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판 </a:t>
            </a:r>
            <a:r>
              <a:rPr lang="en-US" altLang="ko-KR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1649</a:t>
            </a:r>
            <a:r>
              <a:rPr lang="ko-KR" altLang="en-US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호 </a:t>
            </a:r>
            <a:r>
              <a:rPr lang="en-US" altLang="ko-KR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(</a:t>
            </a:r>
            <a:r>
              <a:rPr lang="ko-KR" altLang="en-US" sz="1100" b="1" dirty="0" err="1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황규만</a:t>
            </a:r>
            <a:r>
              <a:rPr lang="ko-KR" altLang="en-US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 소장</a:t>
            </a:r>
            <a:r>
              <a:rPr lang="en-US" altLang="ko-KR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육군소위 김의 묘</a:t>
            </a:r>
            <a:r>
              <a:rPr lang="en-US" altLang="ko-KR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)  </a:t>
            </a:r>
            <a:r>
              <a:rPr lang="ko-KR" altLang="en-US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직선거리 약 </a:t>
            </a:r>
            <a:r>
              <a:rPr lang="en-US" altLang="ko-KR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850 m</a:t>
            </a:r>
            <a:endParaRPr lang="ko-KR" altLang="en-US" sz="1100" b="1" dirty="0">
              <a:latin typeface="Arial" panose="020B0604020202020204" pitchFamily="34" charset="0"/>
              <a:ea typeface="바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BC9FC-75B3-6A15-7952-BC9385D64A22}"/>
              </a:ext>
            </a:extLst>
          </p:cNvPr>
          <p:cNvSpPr txBox="1"/>
          <p:nvPr/>
        </p:nvSpPr>
        <p:spPr>
          <a:xfrm>
            <a:off x="382655" y="4343398"/>
            <a:ext cx="26917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2. </a:t>
            </a:r>
            <a:r>
              <a:rPr lang="ko-KR" altLang="en-US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촬영 방법 </a:t>
            </a:r>
            <a:r>
              <a:rPr lang="en-US" altLang="ko-KR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: </a:t>
            </a:r>
            <a:r>
              <a:rPr lang="ko-KR" altLang="en-US" sz="1100" b="1" dirty="0" err="1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드론</a:t>
            </a:r>
            <a:r>
              <a:rPr lang="ko-KR" altLang="en-US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 촬영 </a:t>
            </a:r>
            <a:r>
              <a:rPr lang="en-US" altLang="ko-KR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(One-take </a:t>
            </a:r>
            <a:r>
              <a:rPr lang="ko-KR" altLang="en-US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방식</a:t>
            </a:r>
            <a:r>
              <a:rPr lang="en-US" altLang="ko-KR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)</a:t>
            </a:r>
            <a:endParaRPr lang="ko-KR" altLang="en-US" sz="1100" b="1" dirty="0">
              <a:latin typeface="Arial" panose="020B0604020202020204" pitchFamily="34" charset="0"/>
              <a:ea typeface="바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790B5A-0CD0-56B4-4A41-A808E60B4075}"/>
              </a:ext>
            </a:extLst>
          </p:cNvPr>
          <p:cNvSpPr txBox="1"/>
          <p:nvPr/>
        </p:nvSpPr>
        <p:spPr>
          <a:xfrm>
            <a:off x="382655" y="4684520"/>
            <a:ext cx="63161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3. </a:t>
            </a:r>
            <a:r>
              <a:rPr lang="ko-KR" altLang="en-US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촬영 고도 </a:t>
            </a:r>
            <a:r>
              <a:rPr lang="en-US" altLang="ko-KR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: </a:t>
            </a:r>
            <a:r>
              <a:rPr lang="ko-KR" altLang="en-US" sz="1100" b="1" dirty="0" err="1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현충지</a:t>
            </a:r>
            <a:r>
              <a:rPr lang="ko-KR" altLang="en-US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 수면기준에서 부터 최대 </a:t>
            </a:r>
            <a:r>
              <a:rPr lang="en-US" altLang="ko-KR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50m </a:t>
            </a:r>
            <a:r>
              <a:rPr lang="ko-KR" altLang="en-US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이내 </a:t>
            </a:r>
            <a:r>
              <a:rPr lang="en-US" altLang="ko-KR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(</a:t>
            </a:r>
            <a:r>
              <a:rPr lang="ko-KR" altLang="en-US" sz="1100" b="1" dirty="0" err="1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드론비행</a:t>
            </a:r>
            <a:r>
              <a:rPr lang="ko-KR" altLang="en-US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 장애물에 따라 </a:t>
            </a:r>
            <a:r>
              <a:rPr lang="ko-KR" altLang="en-US" sz="1100" b="1" dirty="0" err="1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고도차</a:t>
            </a:r>
            <a:r>
              <a:rPr lang="ko-KR" altLang="en-US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 발생 예상</a:t>
            </a:r>
            <a:r>
              <a:rPr lang="en-US" altLang="ko-KR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)</a:t>
            </a:r>
            <a:endParaRPr lang="ko-KR" altLang="en-US" sz="1100" b="1" dirty="0">
              <a:latin typeface="Arial" panose="020B0604020202020204" pitchFamily="34" charset="0"/>
              <a:ea typeface="바탕" panose="02030600000101010101" pitchFamily="18" charset="-127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09D41577-9193-F675-98B9-4A330943A3A6}"/>
              </a:ext>
            </a:extLst>
          </p:cNvPr>
          <p:cNvCxnSpPr>
            <a:cxnSpLocks/>
          </p:cNvCxnSpPr>
          <p:nvPr/>
        </p:nvCxnSpPr>
        <p:spPr>
          <a:xfrm>
            <a:off x="1515716" y="5990594"/>
            <a:ext cx="63312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>
            <a:extLst>
              <a:ext uri="{FF2B5EF4-FFF2-40B4-BE49-F238E27FC236}">
                <a16:creationId xmlns:a16="http://schemas.microsoft.com/office/drawing/2014/main" id="{1C724F30-1450-D826-1754-5AE5567D05A4}"/>
              </a:ext>
            </a:extLst>
          </p:cNvPr>
          <p:cNvSpPr/>
          <p:nvPr/>
        </p:nvSpPr>
        <p:spPr>
          <a:xfrm>
            <a:off x="1515716" y="6097121"/>
            <a:ext cx="924339" cy="3180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B2E01AF9-35F4-5AE3-EB5E-82C7C3A1607B}"/>
              </a:ext>
            </a:extLst>
          </p:cNvPr>
          <p:cNvSpPr/>
          <p:nvPr/>
        </p:nvSpPr>
        <p:spPr>
          <a:xfrm>
            <a:off x="1659833" y="5235628"/>
            <a:ext cx="5327374" cy="729128"/>
          </a:xfrm>
          <a:custGeom>
            <a:avLst/>
            <a:gdLst>
              <a:gd name="connsiteX0" fmla="*/ 0 w 5327374"/>
              <a:gd name="connsiteY0" fmla="*/ 658272 h 729128"/>
              <a:gd name="connsiteX1" fmla="*/ 526774 w 5327374"/>
              <a:gd name="connsiteY1" fmla="*/ 668211 h 729128"/>
              <a:gd name="connsiteX2" fmla="*/ 1331844 w 5327374"/>
              <a:gd name="connsiteY2" fmla="*/ 2290 h 729128"/>
              <a:gd name="connsiteX3" fmla="*/ 4641574 w 5327374"/>
              <a:gd name="connsiteY3" fmla="*/ 459490 h 729128"/>
              <a:gd name="connsiteX4" fmla="*/ 5327374 w 5327374"/>
              <a:gd name="connsiteY4" fmla="*/ 727846 h 72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7374" h="729128">
                <a:moveTo>
                  <a:pt x="0" y="658272"/>
                </a:moveTo>
                <a:cubicBezTo>
                  <a:pt x="152400" y="717906"/>
                  <a:pt x="304800" y="777541"/>
                  <a:pt x="526774" y="668211"/>
                </a:cubicBezTo>
                <a:cubicBezTo>
                  <a:pt x="748748" y="558881"/>
                  <a:pt x="646044" y="37077"/>
                  <a:pt x="1331844" y="2290"/>
                </a:cubicBezTo>
                <a:cubicBezTo>
                  <a:pt x="2017644" y="-32497"/>
                  <a:pt x="3975652" y="338564"/>
                  <a:pt x="4641574" y="459490"/>
                </a:cubicBezTo>
                <a:cubicBezTo>
                  <a:pt x="5307496" y="580416"/>
                  <a:pt x="5317435" y="654131"/>
                  <a:pt x="5327374" y="727846"/>
                </a:cubicBezTo>
              </a:path>
            </a:pathLst>
          </a:cu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AA5CFCFE-C941-C02E-A918-5E94922FBFCD}"/>
              </a:ext>
            </a:extLst>
          </p:cNvPr>
          <p:cNvCxnSpPr>
            <a:stCxn id="12" idx="2"/>
          </p:cNvCxnSpPr>
          <p:nvPr/>
        </p:nvCxnSpPr>
        <p:spPr>
          <a:xfrm>
            <a:off x="2991677" y="5237918"/>
            <a:ext cx="0" cy="7851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A70D636-302D-6032-990B-512F772B648D}"/>
              </a:ext>
            </a:extLst>
          </p:cNvPr>
          <p:cNvSpPr txBox="1"/>
          <p:nvPr/>
        </p:nvSpPr>
        <p:spPr>
          <a:xfrm>
            <a:off x="1659833" y="6458379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err="1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현충지</a:t>
            </a:r>
            <a:endParaRPr lang="ko-KR" altLang="en-US" sz="1100" dirty="0">
              <a:latin typeface="Arial" panose="020B0604020202020204" pitchFamily="34" charset="0"/>
              <a:ea typeface="바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3B155B-25CA-261E-0F50-DCECBBFC94BA}"/>
              </a:ext>
            </a:extLst>
          </p:cNvPr>
          <p:cNvSpPr txBox="1"/>
          <p:nvPr/>
        </p:nvSpPr>
        <p:spPr>
          <a:xfrm>
            <a:off x="3732800" y="6093682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묘역구간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79BBA9-E95A-DB0D-073E-7D04726C8911}"/>
              </a:ext>
            </a:extLst>
          </p:cNvPr>
          <p:cNvSpPr txBox="1"/>
          <p:nvPr/>
        </p:nvSpPr>
        <p:spPr>
          <a:xfrm>
            <a:off x="6428400" y="6093682"/>
            <a:ext cx="11176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54</a:t>
            </a:r>
            <a:r>
              <a:rPr lang="ko-KR" altLang="en-US" sz="1100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묘역 </a:t>
            </a:r>
            <a:r>
              <a:rPr lang="en-US" altLang="ko-KR" sz="1100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1649</a:t>
            </a:r>
            <a:r>
              <a:rPr lang="ko-KR" altLang="en-US" sz="1100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23D48-BC56-9F5B-2DB2-F32240F77AAF}"/>
              </a:ext>
            </a:extLst>
          </p:cNvPr>
          <p:cNvSpPr txBox="1"/>
          <p:nvPr/>
        </p:nvSpPr>
        <p:spPr>
          <a:xfrm>
            <a:off x="3011555" y="5523747"/>
            <a:ext cx="7793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최대 </a:t>
            </a:r>
            <a:r>
              <a:rPr lang="en-US" altLang="ko-KR" sz="1100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50m</a:t>
            </a:r>
            <a:endParaRPr lang="ko-KR" altLang="en-US" sz="1100" dirty="0">
              <a:latin typeface="Arial" panose="020B0604020202020204" pitchFamily="34" charset="0"/>
              <a:ea typeface="바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F0A88296-85E4-4D74-B024-E31495F62D53}"/>
              </a:ext>
            </a:extLst>
          </p:cNvPr>
          <p:cNvSpPr/>
          <p:nvPr/>
        </p:nvSpPr>
        <p:spPr>
          <a:xfrm>
            <a:off x="1470991" y="5799585"/>
            <a:ext cx="168965" cy="16896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E7C3B9CE-1B25-4187-2247-0E2E9EE272FC}"/>
              </a:ext>
            </a:extLst>
          </p:cNvPr>
          <p:cNvSpPr/>
          <p:nvPr/>
        </p:nvSpPr>
        <p:spPr>
          <a:xfrm>
            <a:off x="7007084" y="5799585"/>
            <a:ext cx="168965" cy="16896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82B4D9-4906-DBD6-0FAA-A8CDEE234B35}"/>
              </a:ext>
            </a:extLst>
          </p:cNvPr>
          <p:cNvSpPr txBox="1"/>
          <p:nvPr/>
        </p:nvSpPr>
        <p:spPr>
          <a:xfrm>
            <a:off x="902888" y="5540209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출발지</a:t>
            </a:r>
            <a:endParaRPr lang="ko-KR" altLang="en-US" sz="1100" dirty="0">
              <a:latin typeface="Arial" panose="020B0604020202020204" pitchFamily="34" charset="0"/>
              <a:ea typeface="바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4773D8-A72C-B162-0592-7A90380994B5}"/>
              </a:ext>
            </a:extLst>
          </p:cNvPr>
          <p:cNvSpPr txBox="1"/>
          <p:nvPr/>
        </p:nvSpPr>
        <p:spPr>
          <a:xfrm>
            <a:off x="7094966" y="5540209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도착지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A38587-E8DA-DCFA-AB61-07647A25C892}"/>
              </a:ext>
            </a:extLst>
          </p:cNvPr>
          <p:cNvSpPr txBox="1"/>
          <p:nvPr/>
        </p:nvSpPr>
        <p:spPr>
          <a:xfrm>
            <a:off x="243507" y="151393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Ⅰ. </a:t>
            </a:r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촬영 계획서</a:t>
            </a:r>
          </a:p>
        </p:txBody>
      </p:sp>
    </p:spTree>
    <p:extLst>
      <p:ext uri="{BB962C8B-B14F-4D97-AF65-F5344CB8AC3E}">
        <p14:creationId xmlns:p14="http://schemas.microsoft.com/office/powerpoint/2010/main" val="2199099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00B479-29ED-C282-73BE-AD9DCD69B843}"/>
              </a:ext>
            </a:extLst>
          </p:cNvPr>
          <p:cNvSpPr txBox="1"/>
          <p:nvPr/>
        </p:nvSpPr>
        <p:spPr>
          <a:xfrm>
            <a:off x="243507" y="151393"/>
            <a:ext cx="1864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Ⅱ. Story Board</a:t>
            </a:r>
            <a:endParaRPr lang="ko-KR" altLang="en-US" b="1" dirty="0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97465C-1D31-DDA8-6785-E31E2C3CBD15}"/>
              </a:ext>
            </a:extLst>
          </p:cNvPr>
          <p:cNvSpPr txBox="1"/>
          <p:nvPr/>
        </p:nvSpPr>
        <p:spPr>
          <a:xfrm>
            <a:off x="243507" y="725553"/>
            <a:ext cx="8422498" cy="567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● 주제 </a:t>
            </a:r>
            <a:r>
              <a:rPr lang="en-US" altLang="ko-KR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: </a:t>
            </a:r>
            <a:r>
              <a:rPr lang="ko-KR" altLang="en-US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한국 전쟁의 참혹함과 동료애를 상징하는  </a:t>
            </a:r>
            <a:r>
              <a:rPr lang="en-US" altLang="ko-KR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‘</a:t>
            </a:r>
            <a:r>
              <a:rPr lang="ko-KR" altLang="en-US" sz="1100" b="1" dirty="0" err="1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황규만</a:t>
            </a:r>
            <a:r>
              <a:rPr lang="ko-KR" altLang="en-US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 소장</a:t>
            </a:r>
            <a:r>
              <a:rPr lang="en-US" altLang="ko-KR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’ </a:t>
            </a:r>
            <a:r>
              <a:rPr lang="ko-KR" altLang="en-US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과 </a:t>
            </a:r>
            <a:r>
              <a:rPr lang="en-US" altLang="ko-KR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‘</a:t>
            </a:r>
            <a:r>
              <a:rPr lang="ko-KR" altLang="en-US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육군소위 김의 묘</a:t>
            </a:r>
            <a:r>
              <a:rPr lang="en-US" altLang="ko-KR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＇</a:t>
            </a:r>
            <a:r>
              <a:rPr lang="ko-KR" altLang="en-US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를 이야기의 주제로 하여 전쟁의 무명용사들을 </a:t>
            </a:r>
            <a:endParaRPr lang="en-US" altLang="ko-KR" sz="1100" b="1" dirty="0">
              <a:latin typeface="Arial" panose="020B0604020202020204" pitchFamily="34" charset="0"/>
              <a:ea typeface="바탕" panose="02030600000101010101" pitchFamily="18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              </a:t>
            </a:r>
            <a:r>
              <a:rPr lang="ko-KR" altLang="en-US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기억하고</a:t>
            </a:r>
            <a:r>
              <a:rPr lang="en-US" altLang="ko-KR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전우에 대한 약속을 지킨 숭고한 정신을 기리는 마음으로 영상을 제작하고자 함</a:t>
            </a:r>
            <a:r>
              <a:rPr lang="en-US" altLang="ko-KR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.</a:t>
            </a:r>
            <a:endParaRPr lang="ko-KR" altLang="en-US" sz="1100" b="1" dirty="0">
              <a:latin typeface="Arial" panose="020B0604020202020204" pitchFamily="34" charset="0"/>
              <a:ea typeface="바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28DAF7-B60B-27CB-781C-455FECB124A2}"/>
              </a:ext>
            </a:extLst>
          </p:cNvPr>
          <p:cNvSpPr txBox="1"/>
          <p:nvPr/>
        </p:nvSpPr>
        <p:spPr>
          <a:xfrm>
            <a:off x="243507" y="1373346"/>
            <a:ext cx="2108269" cy="3134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● </a:t>
            </a:r>
            <a:r>
              <a:rPr lang="ko-KR" altLang="en-US" sz="1100" b="1" dirty="0" err="1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나레이션</a:t>
            </a:r>
            <a:r>
              <a:rPr lang="ko-KR" altLang="en-US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ver.</a:t>
            </a:r>
            <a:r>
              <a:rPr lang="ko-KR" altLang="en-US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:  50</a:t>
            </a:r>
            <a:r>
              <a:rPr lang="ko-KR" altLang="en-US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sec</a:t>
            </a:r>
            <a:r>
              <a:rPr lang="ko-KR" altLang="en-US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 이내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2BB338-5BB9-9A21-FB58-FF00ADB4DCA2}"/>
              </a:ext>
            </a:extLst>
          </p:cNvPr>
          <p:cNvSpPr txBox="1"/>
          <p:nvPr/>
        </p:nvSpPr>
        <p:spPr>
          <a:xfrm>
            <a:off x="2060972" y="2244959"/>
            <a:ext cx="5392823" cy="3934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err="1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국립서울현충원에는</a:t>
            </a:r>
            <a:r>
              <a:rPr lang="ko-KR" altLang="en-US" sz="12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 많은 이야기들이 있습니다</a:t>
            </a:r>
            <a:r>
              <a:rPr lang="en-US" altLang="ko-KR" sz="12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▷</a:t>
            </a:r>
            <a:endParaRPr lang="en-US" altLang="ko-KR" sz="1200" b="1" dirty="0">
              <a:latin typeface="Arial" panose="020B0604020202020204" pitchFamily="34" charset="0"/>
              <a:ea typeface="바탕" panose="02030600000101010101" pitchFamily="18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6.25 </a:t>
            </a:r>
            <a:r>
              <a:rPr lang="ko-KR" altLang="en-US" sz="12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전쟁당시 통성명도 나누기 어려웠을 정도로 긴박했던 </a:t>
            </a:r>
            <a:r>
              <a:rPr lang="ko-KR" altLang="en-US" sz="1200" b="1" dirty="0" err="1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안강지구</a:t>
            </a:r>
            <a:r>
              <a:rPr lang="ko-KR" altLang="en-US" sz="12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 전투에서 </a:t>
            </a:r>
            <a:endParaRPr lang="en-US" altLang="ko-KR" sz="1200" b="1" dirty="0">
              <a:latin typeface="Arial" panose="020B0604020202020204" pitchFamily="34" charset="0"/>
              <a:ea typeface="바탕" panose="02030600000101010101" pitchFamily="18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자신과 소대원들을 구하고 전사했던 이름도 모르는 동기의 유해를 </a:t>
            </a:r>
            <a:endParaRPr lang="en-US" altLang="ko-KR" sz="1200" b="1" dirty="0">
              <a:latin typeface="Arial" panose="020B0604020202020204" pitchFamily="34" charset="0"/>
              <a:ea typeface="바탕" panose="02030600000101010101" pitchFamily="18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14</a:t>
            </a:r>
            <a:r>
              <a:rPr lang="ko-KR" altLang="en-US" sz="1200" b="1" dirty="0" err="1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년만에</a:t>
            </a:r>
            <a:r>
              <a:rPr lang="ko-KR" altLang="en-US" sz="12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 찾아 안장 할 수 있었지만</a:t>
            </a:r>
            <a:endParaRPr lang="en-US" altLang="ko-KR" sz="1200" b="1" dirty="0">
              <a:latin typeface="Arial" panose="020B0604020202020204" pitchFamily="34" charset="0"/>
              <a:ea typeface="바탕" panose="02030600000101010101" pitchFamily="18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이름을 나누지 못하고 운명을 다한 것이 아쉬워 수십년의 수소문과 노력으로 </a:t>
            </a:r>
            <a:endParaRPr lang="en-US" altLang="ko-KR" sz="1200" b="1" dirty="0">
              <a:latin typeface="Arial" panose="020B0604020202020204" pitchFamily="34" charset="0"/>
              <a:ea typeface="바탕" panose="02030600000101010101" pitchFamily="18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결국 그의 이름을 찾을 수 있었습니다</a:t>
            </a:r>
            <a:r>
              <a:rPr lang="en-US" altLang="ko-KR" sz="12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▷</a:t>
            </a:r>
            <a:endParaRPr lang="en-US" altLang="ko-KR" sz="1200" b="1" dirty="0">
              <a:latin typeface="Arial" panose="020B0604020202020204" pitchFamily="34" charset="0"/>
              <a:ea typeface="바탕" panose="02030600000101010101" pitchFamily="18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이제는 </a:t>
            </a:r>
            <a:r>
              <a:rPr lang="en-US" altLang="ko-KR" sz="12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70</a:t>
            </a:r>
            <a:r>
              <a:rPr lang="ko-KR" altLang="en-US" sz="12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년 만에 서로의 곁에서 나란히 누워 그동안 못했던 이야기들을</a:t>
            </a:r>
            <a:endParaRPr lang="en-US" altLang="ko-KR" sz="1200" b="1" dirty="0">
              <a:latin typeface="Arial" panose="020B0604020202020204" pitchFamily="34" charset="0"/>
              <a:ea typeface="바탕" panose="02030600000101010101" pitchFamily="18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나눌 수 있게 되었기를 </a:t>
            </a:r>
            <a:r>
              <a:rPr lang="ko-KR" altLang="en-US" sz="1200" b="1" dirty="0" err="1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바래봅니다</a:t>
            </a:r>
            <a:r>
              <a:rPr lang="en-US" altLang="ko-KR" sz="12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▷</a:t>
            </a:r>
            <a:endParaRPr lang="en-US" altLang="ko-KR" sz="1200" b="1" dirty="0">
              <a:latin typeface="Arial" panose="020B0604020202020204" pitchFamily="34" charset="0"/>
              <a:ea typeface="바탕" panose="02030600000101010101" pitchFamily="18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이것은 대한민국 육군준장 </a:t>
            </a:r>
            <a:r>
              <a:rPr lang="ko-KR" altLang="en-US" sz="1200" b="1" dirty="0" err="1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황규만과</a:t>
            </a:r>
            <a:r>
              <a:rPr lang="ko-KR" altLang="en-US" sz="12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 육군소위 김수영의 이야기였습니다</a:t>
            </a:r>
            <a:r>
              <a:rPr lang="en-US" altLang="ko-KR" sz="12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▷</a:t>
            </a:r>
            <a:endParaRPr lang="en-US" altLang="ko-KR" sz="1200" b="1" dirty="0">
              <a:latin typeface="Arial" panose="020B0604020202020204" pitchFamily="34" charset="0"/>
              <a:ea typeface="바탕" panose="02030600000101010101" pitchFamily="18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대한민국은 당신을 기억합니다</a:t>
            </a:r>
            <a:r>
              <a:rPr lang="en-US" altLang="ko-KR" sz="12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.</a:t>
            </a:r>
            <a:endParaRPr lang="ko-KR" altLang="en-US" sz="1200" b="1" dirty="0">
              <a:latin typeface="Arial" panose="020B0604020202020204" pitchFamily="34" charset="0"/>
              <a:ea typeface="바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04C3C3-7622-C177-E22D-AD8D24E908C5}"/>
              </a:ext>
            </a:extLst>
          </p:cNvPr>
          <p:cNvSpPr txBox="1"/>
          <p:nvPr/>
        </p:nvSpPr>
        <p:spPr>
          <a:xfrm>
            <a:off x="243507" y="1963070"/>
            <a:ext cx="1035861" cy="3134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● </a:t>
            </a:r>
            <a:r>
              <a:rPr lang="ko-KR" altLang="en-US" sz="1100" b="1" dirty="0" err="1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나레이션</a:t>
            </a:r>
            <a:r>
              <a:rPr lang="ko-KR" altLang="en-US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1100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: </a:t>
            </a:r>
            <a:endParaRPr lang="ko-KR" altLang="en-US" sz="1100" b="1" dirty="0">
              <a:latin typeface="Arial" panose="020B0604020202020204" pitchFamily="34" charset="0"/>
              <a:ea typeface="바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B23E760-BAED-F6EF-25F0-0BE541A81CE2}"/>
              </a:ext>
            </a:extLst>
          </p:cNvPr>
          <p:cNvSpPr/>
          <p:nvPr/>
        </p:nvSpPr>
        <p:spPr>
          <a:xfrm>
            <a:off x="1690205" y="2110830"/>
            <a:ext cx="6082196" cy="4226560"/>
          </a:xfrm>
          <a:prstGeom prst="roundRect">
            <a:avLst>
              <a:gd name="adj" fmla="val 8858"/>
            </a:avLst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079C8A-25AB-01AD-69C3-697CD875FB66}"/>
              </a:ext>
            </a:extLst>
          </p:cNvPr>
          <p:cNvSpPr txBox="1"/>
          <p:nvPr/>
        </p:nvSpPr>
        <p:spPr>
          <a:xfrm>
            <a:off x="2346627" y="151393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# </a:t>
            </a:r>
            <a:r>
              <a:rPr lang="ko-KR" altLang="en-US" b="1" dirty="0" err="1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나레이션</a:t>
            </a:r>
            <a:endParaRPr lang="ko-KR" altLang="en-US" b="1" dirty="0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73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1F6F58E-0060-C37E-8C5D-3EA88BFEE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48" y="954157"/>
            <a:ext cx="2582998" cy="573999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F8BD008-8823-C19F-0DCE-A3142ADC5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174" y="954157"/>
            <a:ext cx="2582998" cy="573999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95AC4AD-B397-C8E0-6257-0E47DD185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99" y="954156"/>
            <a:ext cx="2587653" cy="57399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FF92E0-E901-779A-F36C-7CCEC10DAEA8}"/>
              </a:ext>
            </a:extLst>
          </p:cNvPr>
          <p:cNvSpPr txBox="1"/>
          <p:nvPr/>
        </p:nvSpPr>
        <p:spPr>
          <a:xfrm>
            <a:off x="243507" y="151393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Ⅲ. Image</a:t>
            </a:r>
            <a:endParaRPr lang="ko-KR" altLang="en-US" b="1" dirty="0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87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DBE22B5-790D-1DEC-3A5E-8984DB25F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1540"/>
            <a:ext cx="9144000" cy="5094919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24E30BEC-187E-CF16-1BA2-37F2CA65691F}"/>
              </a:ext>
            </a:extLst>
          </p:cNvPr>
          <p:cNvSpPr/>
          <p:nvPr/>
        </p:nvSpPr>
        <p:spPr>
          <a:xfrm>
            <a:off x="578069" y="4466897"/>
            <a:ext cx="3993931" cy="7041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9CF055-DA8F-8B61-7E58-20070378DF3C}"/>
              </a:ext>
            </a:extLst>
          </p:cNvPr>
          <p:cNvSpPr txBox="1"/>
          <p:nvPr/>
        </p:nvSpPr>
        <p:spPr>
          <a:xfrm>
            <a:off x="4775840" y="4634327"/>
            <a:ext cx="327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수상시</a:t>
            </a:r>
            <a:r>
              <a:rPr lang="ko-KR" altLang="en-US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 상금의 </a:t>
            </a:r>
            <a:r>
              <a:rPr lang="en-US" altLang="ko-KR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20%  </a:t>
            </a:r>
            <a:r>
              <a:rPr lang="ko-KR" altLang="en-US" b="1" dirty="0"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지급조건</a:t>
            </a:r>
          </a:p>
        </p:txBody>
      </p:sp>
    </p:spTree>
    <p:extLst>
      <p:ext uri="{BB962C8B-B14F-4D97-AF65-F5344CB8AC3E}">
        <p14:creationId xmlns:p14="http://schemas.microsoft.com/office/powerpoint/2010/main" val="704536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220</TotalTime>
  <Words>214</Words>
  <Application>Microsoft Office PowerPoint</Application>
  <PresentationFormat>화면 슬라이드 쇼(4:3)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sungsoo hwang</dc:creator>
  <cp:lastModifiedBy>sungsoo hwang</cp:lastModifiedBy>
  <cp:revision>7</cp:revision>
  <dcterms:created xsi:type="dcterms:W3CDTF">2024-04-10T11:59:53Z</dcterms:created>
  <dcterms:modified xsi:type="dcterms:W3CDTF">2024-05-02T13:00:08Z</dcterms:modified>
</cp:coreProperties>
</file>