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2AD55-6A02-4DF9-961E-46E009DF2CDE}" type="datetimeFigureOut">
              <a:rPr lang="ko-KR" altLang="en-US" smtClean="0"/>
              <a:pPr/>
              <a:t>2015-01-15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1A01B-F3E0-4053-9240-5A0489000C5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1092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ko-KR" altLang="en-US" smtClean="0">
              <a:latin typeface="Arial" pitchFamily="34" charset="0"/>
            </a:endParaRPr>
          </a:p>
        </p:txBody>
      </p:sp>
      <p:sp>
        <p:nvSpPr>
          <p:cNvPr id="24580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BCDB59-7322-4333-9AAC-4C5EDD4C8C06}" type="slidenum">
              <a:rPr lang="en-US" altLang="ko-KR" smtClean="0">
                <a:latin typeface="Arial" pitchFamily="34" charset="0"/>
              </a:rPr>
              <a:pPr>
                <a:defRPr/>
              </a:pPr>
              <a:t>2</a:t>
            </a:fld>
            <a:endParaRPr lang="en-US" altLang="ko-KR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669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99A2-8EF4-489B-9107-EF2F36C56489}" type="datetimeFigureOut">
              <a:rPr lang="ko-KR" altLang="en-US" smtClean="0"/>
              <a:pPr/>
              <a:t>2015-01-15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0627-2E15-4325-9F30-1EF09886CE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99A2-8EF4-489B-9107-EF2F36C56489}" type="datetimeFigureOut">
              <a:rPr lang="ko-KR" altLang="en-US" smtClean="0"/>
              <a:pPr/>
              <a:t>2015-01-15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0627-2E15-4325-9F30-1EF09886CE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99A2-8EF4-489B-9107-EF2F36C56489}" type="datetimeFigureOut">
              <a:rPr lang="ko-KR" altLang="en-US" smtClean="0"/>
              <a:pPr/>
              <a:t>2015-01-15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0627-2E15-4325-9F30-1EF09886CE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99A2-8EF4-489B-9107-EF2F36C56489}" type="datetimeFigureOut">
              <a:rPr lang="ko-KR" altLang="en-US" smtClean="0"/>
              <a:pPr/>
              <a:t>2015-01-15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0627-2E15-4325-9F30-1EF09886CE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99A2-8EF4-489B-9107-EF2F36C56489}" type="datetimeFigureOut">
              <a:rPr lang="ko-KR" altLang="en-US" smtClean="0"/>
              <a:pPr/>
              <a:t>2015-01-15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0627-2E15-4325-9F30-1EF09886CE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99A2-8EF4-489B-9107-EF2F36C56489}" type="datetimeFigureOut">
              <a:rPr lang="ko-KR" altLang="en-US" smtClean="0"/>
              <a:pPr/>
              <a:t>2015-01-15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0627-2E15-4325-9F30-1EF09886CE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99A2-8EF4-489B-9107-EF2F36C56489}" type="datetimeFigureOut">
              <a:rPr lang="ko-KR" altLang="en-US" smtClean="0"/>
              <a:pPr/>
              <a:t>2015-01-15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0627-2E15-4325-9F30-1EF09886CE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99A2-8EF4-489B-9107-EF2F36C56489}" type="datetimeFigureOut">
              <a:rPr lang="ko-KR" altLang="en-US" smtClean="0"/>
              <a:pPr/>
              <a:t>2015-01-15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0627-2E15-4325-9F30-1EF09886CE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99A2-8EF4-489B-9107-EF2F36C56489}" type="datetimeFigureOut">
              <a:rPr lang="ko-KR" altLang="en-US" smtClean="0"/>
              <a:pPr/>
              <a:t>2015-01-15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0627-2E15-4325-9F30-1EF09886CE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99A2-8EF4-489B-9107-EF2F36C56489}" type="datetimeFigureOut">
              <a:rPr lang="ko-KR" altLang="en-US" smtClean="0"/>
              <a:pPr/>
              <a:t>2015-01-15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0627-2E15-4325-9F30-1EF09886CE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99A2-8EF4-489B-9107-EF2F36C56489}" type="datetimeFigureOut">
              <a:rPr lang="ko-KR" altLang="en-US" smtClean="0"/>
              <a:pPr/>
              <a:t>2015-01-15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0627-2E15-4325-9F30-1EF09886CE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099A2-8EF4-489B-9107-EF2F36C56489}" type="datetimeFigureOut">
              <a:rPr lang="ko-KR" altLang="en-US" smtClean="0"/>
              <a:pPr/>
              <a:t>2015-01-15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C0627-2E15-4325-9F30-1EF09886CE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news.zum.com/articles/8960410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1.jpeg"/><Relationship Id="rId5" Type="http://schemas.openxmlformats.org/officeDocument/2006/relationships/image" Target="../media/image6.jpeg"/><Relationship Id="rId10" Type="http://schemas.openxmlformats.org/officeDocument/2006/relationships/image" Target="../media/image10.jpeg"/><Relationship Id="rId4" Type="http://schemas.openxmlformats.org/officeDocument/2006/relationships/image" Target="../media/image5.jpe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TEL:070-4150-005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98994" y="1214023"/>
            <a:ext cx="7969448" cy="1790700"/>
          </a:xfrm>
        </p:spPr>
        <p:txBody>
          <a:bodyPr>
            <a:normAutofit/>
          </a:bodyPr>
          <a:lstStyle/>
          <a:p>
            <a:r>
              <a:rPr lang="ko-KR" altLang="en-US" sz="6600" dirty="0">
                <a:solidFill>
                  <a:srgbClr val="00B0F0"/>
                </a:solidFill>
                <a:latin typeface="한컴 쿨재즈 B" panose="02020603020101020101" pitchFamily="18" charset="-127"/>
                <a:ea typeface="한컴 쿨재즈 B" panose="02020603020101020101" pitchFamily="18" charset="-127"/>
              </a:rPr>
              <a:t>    </a:t>
            </a:r>
            <a:r>
              <a:rPr lang="ko-KR" altLang="en-US" sz="6600" dirty="0" err="1">
                <a:solidFill>
                  <a:srgbClr val="00B0F0"/>
                </a:solidFill>
                <a:latin typeface="한컴 쿨재즈 B" panose="02020603020101020101" pitchFamily="18" charset="-127"/>
                <a:ea typeface="한컴 쿨재즈 B" panose="02020603020101020101" pitchFamily="18" charset="-127"/>
              </a:rPr>
              <a:t>푸른별</a:t>
            </a:r>
            <a:r>
              <a:rPr lang="ko-KR" altLang="en-US" sz="4950" dirty="0" err="1">
                <a:solidFill>
                  <a:srgbClr val="00B0F0"/>
                </a:solidFill>
                <a:latin typeface="한컴 쿨재즈 B" panose="02020603020101020101" pitchFamily="18" charset="-127"/>
                <a:ea typeface="한컴 쿨재즈 B" panose="02020603020101020101" pitchFamily="18" charset="-127"/>
              </a:rPr>
              <a:t>엔터테인먼트</a:t>
            </a:r>
            <a:endParaRPr lang="ko-KR" altLang="en-US" sz="4950" dirty="0">
              <a:solidFill>
                <a:srgbClr val="00B0F0"/>
              </a:solidFill>
              <a:latin typeface="한컴 쿨재즈 B" panose="02020603020101020101" pitchFamily="18" charset="-127"/>
              <a:ea typeface="한컴 쿨재즈 B" panose="0202060302010102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55216" y="3217399"/>
            <a:ext cx="3567670" cy="2568551"/>
          </a:xfrm>
        </p:spPr>
        <p:txBody>
          <a:bodyPr>
            <a:normAutofit fontScale="70000" lnSpcReduction="20000"/>
          </a:bodyPr>
          <a:lstStyle/>
          <a:p>
            <a:pPr algn="l">
              <a:tabLst>
                <a:tab pos="5450681" algn="l"/>
              </a:tabLst>
            </a:pPr>
            <a:r>
              <a:rPr lang="en-US" altLang="ko-KR" dirty="0" smtClean="0"/>
              <a:t>             </a:t>
            </a:r>
          </a:p>
          <a:p>
            <a:pPr algn="l">
              <a:tabLst>
                <a:tab pos="5450681" algn="l"/>
              </a:tabLst>
            </a:pPr>
            <a:endParaRPr lang="en-US" altLang="ko-KR" dirty="0"/>
          </a:p>
          <a:p>
            <a:pPr algn="l">
              <a:tabLst>
                <a:tab pos="5450681" algn="l"/>
              </a:tabLst>
            </a:pPr>
            <a:endParaRPr lang="en-US" altLang="ko-KR" dirty="0" smtClean="0"/>
          </a:p>
          <a:p>
            <a:pPr algn="l">
              <a:tabLst>
                <a:tab pos="5450681" algn="l"/>
              </a:tabLst>
            </a:pPr>
            <a:r>
              <a:rPr lang="ko-KR" altLang="en-US" sz="2100" b="1" dirty="0"/>
              <a:t>㈜ </a:t>
            </a:r>
            <a:r>
              <a:rPr lang="ko-KR" altLang="en-US" sz="2100" b="1" dirty="0" err="1"/>
              <a:t>푸른별엔터테인먼트</a:t>
            </a:r>
            <a:endParaRPr lang="en-US" altLang="ko-KR" sz="2100" b="1" dirty="0"/>
          </a:p>
          <a:p>
            <a:pPr algn="l"/>
            <a:r>
              <a:rPr lang="ko-KR" altLang="en-US" sz="1500" dirty="0"/>
              <a:t>서울시 영등포구 당산동 </a:t>
            </a:r>
            <a:r>
              <a:rPr lang="en-US" altLang="ko-KR" sz="1500" dirty="0"/>
              <a:t>104-4</a:t>
            </a:r>
            <a:r>
              <a:rPr lang="ko-KR" altLang="en-US" sz="1500" dirty="0"/>
              <a:t>지층</a:t>
            </a:r>
            <a:endParaRPr lang="en-US" altLang="ko-KR" dirty="0" smtClean="0"/>
          </a:p>
          <a:p>
            <a:pPr algn="l"/>
            <a:r>
              <a:rPr lang="en-US" altLang="ko-KR" sz="1500" dirty="0"/>
              <a:t>B1, 104-4, </a:t>
            </a:r>
            <a:r>
              <a:rPr lang="en-US" altLang="ko-KR" sz="1500" dirty="0" err="1"/>
              <a:t>Dangsan</a:t>
            </a:r>
            <a:r>
              <a:rPr lang="en-US" altLang="ko-KR" sz="1500" dirty="0"/>
              <a:t>-dong,</a:t>
            </a:r>
            <a:r>
              <a:rPr lang="en-US" altLang="ko-KR" dirty="0" smtClean="0"/>
              <a:t> </a:t>
            </a:r>
          </a:p>
          <a:p>
            <a:pPr algn="l"/>
            <a:r>
              <a:rPr lang="en-US" altLang="ko-KR" dirty="0" err="1" smtClean="0"/>
              <a:t>Yeongdeungpo-gu</a:t>
            </a:r>
            <a:r>
              <a:rPr lang="en-US" altLang="ko-KR" dirty="0" smtClean="0"/>
              <a:t>, Seoul, Korea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13" y="1917270"/>
            <a:ext cx="1243013" cy="1164431"/>
          </a:xfrm>
          <a:prstGeom prst="rect">
            <a:avLst/>
          </a:prstGeom>
        </p:spPr>
      </p:pic>
      <p:sp>
        <p:nvSpPr>
          <p:cNvPr id="6" name="내용 개체 틀 2"/>
          <p:cNvSpPr txBox="1">
            <a:spLocks/>
          </p:cNvSpPr>
          <p:nvPr/>
        </p:nvSpPr>
        <p:spPr>
          <a:xfrm>
            <a:off x="5101390" y="4221672"/>
            <a:ext cx="3471418" cy="14942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ko-KR" sz="1800" dirty="0"/>
              <a:t>T  e   l : 070 . 4150 . 0055</a:t>
            </a:r>
          </a:p>
          <a:p>
            <a:pPr algn="l">
              <a:lnSpc>
                <a:spcPct val="100000"/>
              </a:lnSpc>
            </a:pPr>
            <a:r>
              <a:rPr lang="en-US" altLang="ko-KR" sz="1800" dirty="0"/>
              <a:t>F  a   x : 0  2. 2634 . 0255</a:t>
            </a:r>
            <a:r>
              <a:rPr lang="ko-KR" altLang="en-US" sz="1800" dirty="0"/>
              <a:t>   </a:t>
            </a:r>
            <a:endParaRPr lang="en-US" altLang="ko-KR" sz="1800" dirty="0"/>
          </a:p>
          <a:p>
            <a:pPr algn="l">
              <a:lnSpc>
                <a:spcPct val="100000"/>
              </a:lnSpc>
            </a:pPr>
            <a:r>
              <a:rPr lang="en-US" altLang="ko-KR" sz="1800" dirty="0"/>
              <a:t>Mobile : 010 . 4917 . 6943</a:t>
            </a:r>
          </a:p>
          <a:p>
            <a:pPr algn="l">
              <a:lnSpc>
                <a:spcPct val="100000"/>
              </a:lnSpc>
            </a:pPr>
            <a:r>
              <a:rPr lang="en-US" altLang="ko-KR" sz="1800" dirty="0"/>
              <a:t>E- mail : gkstkdgh7@daum.net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77648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타원 35"/>
          <p:cNvSpPr/>
          <p:nvPr/>
        </p:nvSpPr>
        <p:spPr>
          <a:xfrm>
            <a:off x="7358082" y="3143248"/>
            <a:ext cx="1500198" cy="1470035"/>
          </a:xfrm>
          <a:prstGeom prst="ellipse">
            <a:avLst/>
          </a:prstGeom>
          <a:solidFill>
            <a:schemeClr val="accent1">
              <a:alpha val="58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>
            <a:sp3d extrusionH="57150">
              <a:bevelT w="38100" h="38100" prst="slope"/>
              <a:bevelB w="38100" h="38100" prst="relaxedInset"/>
            </a:sp3d>
          </a:bodyPr>
          <a:lstStyle/>
          <a:p>
            <a:pPr>
              <a:defRPr/>
            </a:pPr>
            <a:endParaRPr lang="ko-KR" altLang="en-US" b="1" dirty="0">
              <a:effectLst>
                <a:outerShdw blurRad="215900" dist="50800" dir="5400000" sx="111000" sy="111000" algn="ctr" rotWithShape="0">
                  <a:schemeClr val="tx1">
                    <a:alpha val="75000"/>
                  </a:schemeClr>
                </a:outerShdw>
              </a:effectLst>
              <a:latin typeface="Rockwell" pitchFamily="18" charset="0"/>
              <a:cs typeface="Estrangelo Edessa" pitchFamily="66" charset="0"/>
            </a:endParaRPr>
          </a:p>
        </p:txBody>
      </p:sp>
      <p:sp>
        <p:nvSpPr>
          <p:cNvPr id="30" name="타원 29"/>
          <p:cNvSpPr/>
          <p:nvPr/>
        </p:nvSpPr>
        <p:spPr>
          <a:xfrm>
            <a:off x="6215074" y="2857496"/>
            <a:ext cx="785818" cy="78581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</a:ln>
          <a:scene3d>
            <a:camera prst="orthographicFront"/>
            <a:lightRig rig="threePt" dir="t"/>
          </a:scene3d>
          <a:sp3d prstMaterial="plastic"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endParaRPr lang="en-US" altLang="ko-KR" sz="1400" b="1" dirty="0">
              <a:solidFill>
                <a:schemeClr val="tx1"/>
              </a:solidFill>
              <a:latin typeface="Estrangelo Edessa" pitchFamily="66" charset="0"/>
              <a:ea typeface="휴먼각진그래픽" pitchFamily="2" charset="-127"/>
              <a:cs typeface="Estrangelo Edessa" pitchFamily="66" charset="0"/>
            </a:endParaRPr>
          </a:p>
        </p:txBody>
      </p:sp>
      <p:sp>
        <p:nvSpPr>
          <p:cNvPr id="31" name="타원 30"/>
          <p:cNvSpPr/>
          <p:nvPr/>
        </p:nvSpPr>
        <p:spPr>
          <a:xfrm>
            <a:off x="5500694" y="3570106"/>
            <a:ext cx="785820" cy="776299"/>
          </a:xfrm>
          <a:prstGeom prst="ellipse">
            <a:avLst/>
          </a:prstGeom>
          <a:solidFill>
            <a:schemeClr val="accent2">
              <a:lumMod val="60000"/>
              <a:lumOff val="40000"/>
              <a:alpha val="80000"/>
            </a:schemeClr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 prstMaterial="plastic"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endParaRPr lang="ko-KR" altLang="en-US" sz="1100" b="1" dirty="0">
              <a:solidFill>
                <a:schemeClr val="tx1"/>
              </a:solidFill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32" name="타원 31"/>
          <p:cNvSpPr/>
          <p:nvPr/>
        </p:nvSpPr>
        <p:spPr>
          <a:xfrm>
            <a:off x="6181726" y="4352931"/>
            <a:ext cx="819166" cy="790581"/>
          </a:xfrm>
          <a:prstGeom prst="ellipse">
            <a:avLst/>
          </a:prstGeom>
          <a:solidFill>
            <a:schemeClr val="accent3">
              <a:lumMod val="60000"/>
              <a:lumOff val="40000"/>
              <a:alpha val="80000"/>
            </a:schemeClr>
          </a:solidFill>
          <a:ln w="127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 prstMaterial="plastic"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endParaRPr lang="ko-KR" altLang="en-US" sz="1200" b="1" dirty="0">
              <a:solidFill>
                <a:schemeClr val="tx1"/>
              </a:solidFill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1373188" y="4552151"/>
            <a:ext cx="1454150" cy="164307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 latinLnBrk="0">
              <a:defRPr/>
            </a:pPr>
            <a:endParaRPr lang="ko-KR" altLang="en-US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949325" y="1057275"/>
            <a:ext cx="179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latinLnBrk="0">
              <a:defRPr/>
            </a:pPr>
            <a:r>
              <a:rPr lang="en-US" altLang="ko-KR" sz="1200" b="1" dirty="0">
                <a:solidFill>
                  <a:srgbClr val="4A452A"/>
                </a:solidFill>
                <a:latin typeface="+mn-ea"/>
              </a:rPr>
              <a:t>1. Company Overview</a:t>
            </a:r>
          </a:p>
        </p:txBody>
      </p:sp>
      <p:cxnSp>
        <p:nvCxnSpPr>
          <p:cNvPr id="4113" name="직선 연결선 45"/>
          <p:cNvCxnSpPr>
            <a:cxnSpLocks noChangeShapeType="1"/>
          </p:cNvCxnSpPr>
          <p:nvPr/>
        </p:nvCxnSpPr>
        <p:spPr bwMode="auto">
          <a:xfrm rot="5400000">
            <a:off x="815975" y="1111250"/>
            <a:ext cx="357188" cy="1588"/>
          </a:xfrm>
          <a:prstGeom prst="line">
            <a:avLst/>
          </a:prstGeom>
          <a:noFill/>
          <a:ln w="38100" algn="ctr">
            <a:solidFill>
              <a:srgbClr val="77933C"/>
            </a:solidFill>
            <a:round/>
            <a:headEnd/>
            <a:tailEnd/>
          </a:ln>
        </p:spPr>
      </p:cxnSp>
      <p:sp>
        <p:nvSpPr>
          <p:cNvPr id="4119" name="TextBox 22"/>
          <p:cNvSpPr txBox="1">
            <a:spLocks noChangeArrowheads="1"/>
          </p:cNvSpPr>
          <p:nvPr/>
        </p:nvSpPr>
        <p:spPr bwMode="auto">
          <a:xfrm>
            <a:off x="2857499" y="5068301"/>
            <a:ext cx="32861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1200" b="1" dirty="0" smtClean="0">
                <a:latin typeface="+mn-ea"/>
                <a:ea typeface="+mn-ea"/>
              </a:rPr>
              <a:t>㈜ 푸른 별 엔터테인먼트</a:t>
            </a:r>
            <a:endParaRPr lang="ko-KR" altLang="en-US" sz="1200" b="1" dirty="0">
              <a:latin typeface="+mn-ea"/>
              <a:ea typeface="+mn-ea"/>
            </a:endParaRPr>
          </a:p>
        </p:txBody>
      </p:sp>
      <p:sp>
        <p:nvSpPr>
          <p:cNvPr id="4115" name="TextBox 26"/>
          <p:cNvSpPr txBox="1">
            <a:spLocks noChangeArrowheads="1"/>
          </p:cNvSpPr>
          <p:nvPr/>
        </p:nvSpPr>
        <p:spPr bwMode="auto">
          <a:xfrm>
            <a:off x="2857500" y="5072063"/>
            <a:ext cx="184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ko-KR" altLang="en-US" sz="1200" b="1">
              <a:ea typeface="휴먼각진그래픽" pitchFamily="2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87624" y="1333500"/>
            <a:ext cx="574181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361950" algn="r"/>
                <a:tab pos="809625" algn="r"/>
              </a:tabLst>
              <a:defRPr/>
            </a:pPr>
            <a:r>
              <a:rPr lang="ko-KR" altLang="en-US" sz="1200" b="1" dirty="0">
                <a:ea typeface="휴먼각진그래픽" pitchFamily="2" charset="-127"/>
              </a:rPr>
              <a:t>  </a:t>
            </a:r>
            <a:r>
              <a:rPr lang="en-US" altLang="ko-KR" sz="1200" b="1" dirty="0">
                <a:latin typeface="+mn-ea"/>
                <a:ea typeface="+mn-ea"/>
              </a:rPr>
              <a:t>Total Entertainment</a:t>
            </a:r>
            <a:r>
              <a:rPr lang="ko-KR" altLang="en-US" sz="1200" b="1" dirty="0">
                <a:latin typeface="+mn-ea"/>
                <a:ea typeface="+mn-ea"/>
              </a:rPr>
              <a:t>로서 영상 미디어 기획</a:t>
            </a:r>
            <a:r>
              <a:rPr lang="en-US" altLang="ko-KR" sz="1200" b="1" dirty="0">
                <a:latin typeface="+mn-ea"/>
                <a:ea typeface="+mn-ea"/>
              </a:rPr>
              <a:t>/</a:t>
            </a:r>
            <a:r>
              <a:rPr lang="ko-KR" altLang="en-US" sz="1200" b="1" dirty="0">
                <a:latin typeface="+mn-ea"/>
                <a:ea typeface="+mn-ea"/>
              </a:rPr>
              <a:t>제작 프로덕션</a:t>
            </a:r>
            <a:r>
              <a:rPr lang="en-US" altLang="ko-KR" sz="1200" b="1" dirty="0">
                <a:latin typeface="+mn-ea"/>
                <a:ea typeface="+mn-ea"/>
              </a:rPr>
              <a:t>, </a:t>
            </a:r>
            <a:r>
              <a:rPr lang="ko-KR" altLang="en-US" sz="1200" b="1" dirty="0">
                <a:latin typeface="+mn-ea"/>
                <a:ea typeface="+mn-ea"/>
              </a:rPr>
              <a:t>엔터테인</a:t>
            </a:r>
            <a:endParaRPr lang="en-US" altLang="ko-KR" sz="1200" b="1" dirty="0">
              <a:latin typeface="+mn-ea"/>
              <a:ea typeface="+mn-ea"/>
            </a:endParaRPr>
          </a:p>
          <a:p>
            <a:pPr algn="just">
              <a:lnSpc>
                <a:spcPct val="150000"/>
              </a:lnSpc>
              <a:tabLst>
                <a:tab pos="361950" algn="r"/>
                <a:tab pos="809625" algn="r"/>
              </a:tabLst>
              <a:defRPr/>
            </a:pPr>
            <a:r>
              <a:rPr lang="en-US" altLang="ko-KR" sz="1200" b="1" dirty="0">
                <a:latin typeface="+mn-ea"/>
                <a:ea typeface="+mn-ea"/>
              </a:rPr>
              <a:t>  </a:t>
            </a:r>
            <a:r>
              <a:rPr lang="ko-KR" altLang="en-US" sz="1200" b="1" dirty="0">
                <a:latin typeface="+mn-ea"/>
                <a:ea typeface="+mn-ea"/>
              </a:rPr>
              <a:t>먼트</a:t>
            </a:r>
            <a:r>
              <a:rPr lang="en-US" altLang="ko-KR" sz="1200" b="1" dirty="0">
                <a:latin typeface="+mn-ea"/>
                <a:ea typeface="+mn-ea"/>
              </a:rPr>
              <a:t>, </a:t>
            </a:r>
            <a:r>
              <a:rPr lang="ko-KR" altLang="en-US" sz="1200" b="1" dirty="0">
                <a:latin typeface="+mn-ea"/>
                <a:ea typeface="+mn-ea"/>
              </a:rPr>
              <a:t>웹</a:t>
            </a:r>
            <a:r>
              <a:rPr lang="en-US" altLang="ko-KR" sz="1200" b="1" dirty="0">
                <a:latin typeface="+mn-ea"/>
                <a:ea typeface="+mn-ea"/>
              </a:rPr>
              <a:t>/APP</a:t>
            </a:r>
            <a:r>
              <a:rPr lang="ko-KR" altLang="en-US" sz="1200" b="1" dirty="0">
                <a:latin typeface="+mn-ea"/>
                <a:ea typeface="+mn-ea"/>
              </a:rPr>
              <a:t>시스템을 운영하는 법인 및 개인사업자들이 모여 엔터테</a:t>
            </a:r>
            <a:endParaRPr lang="en-US" altLang="ko-KR" sz="1200" b="1" dirty="0">
              <a:latin typeface="+mn-ea"/>
              <a:ea typeface="+mn-ea"/>
            </a:endParaRPr>
          </a:p>
          <a:p>
            <a:pPr algn="just">
              <a:lnSpc>
                <a:spcPct val="150000"/>
              </a:lnSpc>
              <a:tabLst>
                <a:tab pos="361950" algn="r"/>
                <a:tab pos="809625" algn="r"/>
              </a:tabLst>
              <a:defRPr/>
            </a:pPr>
            <a:r>
              <a:rPr lang="en-US" altLang="ko-KR" sz="1200" b="1" dirty="0">
                <a:latin typeface="+mn-ea"/>
                <a:ea typeface="+mn-ea"/>
              </a:rPr>
              <a:t>  </a:t>
            </a:r>
            <a:r>
              <a:rPr lang="ko-KR" altLang="en-US" sz="1200" b="1" dirty="0">
                <a:latin typeface="+mn-ea"/>
                <a:ea typeface="+mn-ea"/>
              </a:rPr>
              <a:t>인먼트 산업 트렌드에 맞는 시스템을 구축하였습니다</a:t>
            </a:r>
            <a:r>
              <a:rPr lang="en-US" altLang="ko-KR" sz="1200" b="1" dirty="0" smtClean="0">
                <a:latin typeface="+mn-ea"/>
                <a:ea typeface="+mn-ea"/>
              </a:rPr>
              <a:t>.</a:t>
            </a:r>
          </a:p>
          <a:p>
            <a:pPr algn="just">
              <a:lnSpc>
                <a:spcPct val="150000"/>
              </a:lnSpc>
              <a:tabLst>
                <a:tab pos="361950" algn="r"/>
                <a:tab pos="809625" algn="r"/>
              </a:tabLst>
              <a:defRPr/>
            </a:pPr>
            <a:r>
              <a:rPr lang="en-US" altLang="ko-KR" sz="1200" b="1" dirty="0" smtClean="0">
                <a:latin typeface="+mn-ea"/>
              </a:rPr>
              <a:t>  </a:t>
            </a:r>
          </a:p>
          <a:p>
            <a:pPr algn="just">
              <a:lnSpc>
                <a:spcPct val="150000"/>
              </a:lnSpc>
              <a:tabLst>
                <a:tab pos="361950" algn="r"/>
                <a:tab pos="809625" algn="r"/>
              </a:tabLst>
              <a:defRPr/>
            </a:pPr>
            <a:r>
              <a:rPr lang="en-US" altLang="ko-KR" sz="1200" b="1" dirty="0">
                <a:latin typeface="+mn-ea"/>
              </a:rPr>
              <a:t> </a:t>
            </a:r>
            <a:r>
              <a:rPr lang="en-US" altLang="ko-KR" sz="1200" b="1" dirty="0" smtClean="0">
                <a:latin typeface="+mn-ea"/>
              </a:rPr>
              <a:t> </a:t>
            </a:r>
            <a:r>
              <a:rPr lang="ko-KR" altLang="en-US" sz="1200" b="1" dirty="0" smtClean="0">
                <a:latin typeface="+mn-ea"/>
              </a:rPr>
              <a:t>방송전문기술 인력과 국</a:t>
            </a:r>
            <a:r>
              <a:rPr lang="en-US" altLang="ko-KR" sz="1200" b="1" dirty="0" smtClean="0">
                <a:latin typeface="+mn-ea"/>
              </a:rPr>
              <a:t>.</a:t>
            </a:r>
            <a:r>
              <a:rPr lang="ko-KR" altLang="en-US" sz="1200" b="1" dirty="0" smtClean="0">
                <a:latin typeface="+mn-ea"/>
              </a:rPr>
              <a:t>내외 전문 연기자를 발굴하고</a:t>
            </a:r>
            <a:r>
              <a:rPr lang="en-US" altLang="ko-KR" sz="1200" b="1" dirty="0" smtClean="0">
                <a:latin typeface="+mn-ea"/>
              </a:rPr>
              <a:t>, </a:t>
            </a:r>
            <a:r>
              <a:rPr lang="ko-KR" altLang="en-US" sz="1200" b="1" dirty="0" smtClean="0">
                <a:latin typeface="+mn-ea"/>
              </a:rPr>
              <a:t>방송드라마</a:t>
            </a:r>
            <a:endParaRPr lang="en-US" altLang="ko-KR" sz="1200" b="1" dirty="0" smtClean="0">
              <a:latin typeface="+mn-ea"/>
            </a:endParaRPr>
          </a:p>
          <a:p>
            <a:pPr algn="just">
              <a:lnSpc>
                <a:spcPct val="150000"/>
              </a:lnSpc>
              <a:tabLst>
                <a:tab pos="361950" algn="r"/>
                <a:tab pos="809625" algn="r"/>
              </a:tabLst>
              <a:defRPr/>
            </a:pPr>
            <a:r>
              <a:rPr lang="ko-KR" altLang="en-US" sz="1200" b="1" dirty="0" smtClean="0">
                <a:latin typeface="+mn-ea"/>
              </a:rPr>
              <a:t>  영화 </a:t>
            </a:r>
            <a:r>
              <a:rPr lang="en-US" altLang="ko-KR" sz="1200" b="1" dirty="0" smtClean="0">
                <a:latin typeface="+mn-ea"/>
              </a:rPr>
              <a:t>. </a:t>
            </a:r>
            <a:r>
              <a:rPr lang="ko-KR" altLang="en-US" sz="1200" b="1" dirty="0" smtClean="0">
                <a:latin typeface="+mn-ea"/>
              </a:rPr>
              <a:t>예능</a:t>
            </a:r>
            <a:r>
              <a:rPr lang="en-US" altLang="ko-KR" sz="1200" b="1" dirty="0" smtClean="0">
                <a:latin typeface="+mn-ea"/>
              </a:rPr>
              <a:t>. CF.  MV. </a:t>
            </a:r>
            <a:r>
              <a:rPr lang="ko-KR" altLang="en-US" sz="1200" b="1" dirty="0" smtClean="0">
                <a:latin typeface="+mn-ea"/>
              </a:rPr>
              <a:t>등 영상미디어에 부합할 수 있는 인력관리 </a:t>
            </a:r>
            <a:endParaRPr lang="en-US" altLang="ko-KR" sz="1200" b="1" dirty="0" smtClean="0">
              <a:latin typeface="+mn-ea"/>
            </a:endParaRPr>
          </a:p>
          <a:p>
            <a:pPr algn="just">
              <a:lnSpc>
                <a:spcPct val="150000"/>
              </a:lnSpc>
              <a:tabLst>
                <a:tab pos="361950" algn="r"/>
                <a:tab pos="809625" algn="r"/>
              </a:tabLst>
              <a:defRPr/>
            </a:pPr>
            <a:r>
              <a:rPr lang="en-US" altLang="ko-KR" sz="1200" b="1" dirty="0">
                <a:latin typeface="+mn-ea"/>
              </a:rPr>
              <a:t> </a:t>
            </a:r>
            <a:r>
              <a:rPr lang="en-US" altLang="ko-KR" sz="1200" b="1" dirty="0" smtClean="0">
                <a:latin typeface="+mn-ea"/>
              </a:rPr>
              <a:t> </a:t>
            </a:r>
            <a:r>
              <a:rPr lang="ko-KR" altLang="en-US" sz="1200" b="1" dirty="0" smtClean="0">
                <a:latin typeface="+mn-ea"/>
              </a:rPr>
              <a:t>시스템과</a:t>
            </a:r>
            <a:r>
              <a:rPr lang="en-US" altLang="ko-KR" sz="1200" b="1" dirty="0" smtClean="0">
                <a:latin typeface="+mn-ea"/>
              </a:rPr>
              <a:t> </a:t>
            </a:r>
            <a:r>
              <a:rPr lang="ko-KR" altLang="en-US" sz="1200" b="1" dirty="0" smtClean="0">
                <a:latin typeface="+mn-ea"/>
              </a:rPr>
              <a:t>제작 시스템을 구축하였습니다</a:t>
            </a:r>
            <a:r>
              <a:rPr lang="en-US" altLang="ko-KR" sz="1200" b="1" dirty="0" smtClean="0">
                <a:latin typeface="+mn-ea"/>
              </a:rPr>
              <a:t>.</a:t>
            </a:r>
            <a:r>
              <a:rPr lang="ko-KR" altLang="en-US" sz="1200" b="1" dirty="0" smtClean="0">
                <a:latin typeface="+mn-ea"/>
              </a:rPr>
              <a:t> </a:t>
            </a:r>
            <a:r>
              <a:rPr lang="en-US" altLang="ko-KR" sz="1200" b="1" dirty="0" smtClean="0">
                <a:latin typeface="+mn-ea"/>
              </a:rPr>
              <a:t>  </a:t>
            </a:r>
          </a:p>
          <a:p>
            <a:pPr algn="just">
              <a:lnSpc>
                <a:spcPct val="150000"/>
              </a:lnSpc>
              <a:tabLst>
                <a:tab pos="361950" algn="r"/>
                <a:tab pos="809625" algn="r"/>
              </a:tabLst>
              <a:defRPr/>
            </a:pPr>
            <a:endParaRPr lang="en-US" altLang="ko-KR" sz="1200" b="1" dirty="0" smtClean="0">
              <a:latin typeface="+mn-ea"/>
              <a:ea typeface="+mn-ea"/>
            </a:endParaRPr>
          </a:p>
          <a:p>
            <a:pPr algn="just">
              <a:lnSpc>
                <a:spcPct val="150000"/>
              </a:lnSpc>
              <a:tabLst>
                <a:tab pos="361950" algn="r"/>
                <a:tab pos="809625" algn="r"/>
              </a:tabLst>
              <a:defRPr/>
            </a:pPr>
            <a:r>
              <a:rPr lang="en-US" altLang="ko-KR" sz="1200" b="1" dirty="0">
                <a:latin typeface="+mn-ea"/>
              </a:rPr>
              <a:t> </a:t>
            </a:r>
            <a:r>
              <a:rPr lang="en-US" altLang="ko-KR" sz="1200" b="1" dirty="0" smtClean="0">
                <a:latin typeface="+mn-ea"/>
                <a:ea typeface="+mn-ea"/>
              </a:rPr>
              <a:t> </a:t>
            </a:r>
            <a:r>
              <a:rPr lang="ko-KR" altLang="en-US" sz="1200" b="1" dirty="0">
                <a:latin typeface="+mn-ea"/>
                <a:ea typeface="+mn-ea"/>
              </a:rPr>
              <a:t>급 변화하는 엔터테인먼트 시장의 전문적 시스템을</a:t>
            </a:r>
            <a:endParaRPr lang="en-US" altLang="ko-KR" sz="1200" b="1" dirty="0">
              <a:latin typeface="+mn-ea"/>
              <a:ea typeface="+mn-ea"/>
            </a:endParaRPr>
          </a:p>
          <a:p>
            <a:pPr algn="just">
              <a:lnSpc>
                <a:spcPct val="150000"/>
              </a:lnSpc>
              <a:tabLst>
                <a:tab pos="361950" algn="r"/>
                <a:tab pos="809625" algn="r"/>
              </a:tabLst>
              <a:defRPr/>
            </a:pPr>
            <a:r>
              <a:rPr lang="en-US" altLang="ko-KR" sz="1200" b="1" dirty="0">
                <a:latin typeface="+mn-ea"/>
                <a:ea typeface="+mn-ea"/>
              </a:rPr>
              <a:t> </a:t>
            </a:r>
            <a:r>
              <a:rPr lang="en-US" altLang="ko-KR" sz="1200" b="1" dirty="0" smtClean="0">
                <a:latin typeface="+mn-ea"/>
                <a:ea typeface="+mn-ea"/>
              </a:rPr>
              <a:t> </a:t>
            </a:r>
            <a:r>
              <a:rPr lang="ko-KR" altLang="en-US" sz="1200" b="1" dirty="0" smtClean="0">
                <a:latin typeface="+mn-ea"/>
                <a:ea typeface="+mn-ea"/>
              </a:rPr>
              <a:t>바탕으로 </a:t>
            </a:r>
            <a:r>
              <a:rPr lang="ko-KR" altLang="en-US" sz="1200" b="1" dirty="0">
                <a:latin typeface="+mn-ea"/>
                <a:ea typeface="+mn-ea"/>
              </a:rPr>
              <a:t>정확한 시장 트렌드를 기획하여 경쟁력을 </a:t>
            </a:r>
            <a:endParaRPr lang="en-US" altLang="ko-KR" sz="1200" b="1" dirty="0">
              <a:latin typeface="+mn-ea"/>
              <a:ea typeface="+mn-ea"/>
            </a:endParaRPr>
          </a:p>
          <a:p>
            <a:pPr algn="just">
              <a:lnSpc>
                <a:spcPct val="150000"/>
              </a:lnSpc>
              <a:tabLst>
                <a:tab pos="361950" algn="r"/>
                <a:tab pos="809625" algn="r"/>
              </a:tabLst>
              <a:defRPr/>
            </a:pPr>
            <a:r>
              <a:rPr lang="en-US" altLang="ko-KR" sz="1200" b="1" dirty="0">
                <a:latin typeface="+mn-ea"/>
                <a:ea typeface="+mn-ea"/>
              </a:rPr>
              <a:t> </a:t>
            </a:r>
            <a:r>
              <a:rPr lang="en-US" altLang="ko-KR" sz="1200" b="1" dirty="0" smtClean="0">
                <a:latin typeface="+mn-ea"/>
                <a:ea typeface="+mn-ea"/>
              </a:rPr>
              <a:t> </a:t>
            </a:r>
            <a:r>
              <a:rPr lang="ko-KR" altLang="en-US" sz="1200" b="1" dirty="0" smtClean="0">
                <a:latin typeface="+mn-ea"/>
                <a:ea typeface="+mn-ea"/>
              </a:rPr>
              <a:t>키워 </a:t>
            </a:r>
            <a:r>
              <a:rPr lang="ko-KR" altLang="en-US" sz="1200" b="1" dirty="0">
                <a:latin typeface="+mn-ea"/>
                <a:ea typeface="+mn-ea"/>
              </a:rPr>
              <a:t>나갈 것 입니다</a:t>
            </a:r>
            <a:r>
              <a:rPr lang="en-US" altLang="ko-KR" sz="1200" b="1" dirty="0" smtClean="0">
                <a:latin typeface="+mn-ea"/>
                <a:ea typeface="+mn-ea"/>
              </a:rPr>
              <a:t>.    </a:t>
            </a:r>
            <a:endParaRPr lang="en-US" altLang="ko-KR" sz="1200" b="1" dirty="0">
              <a:latin typeface="+mn-ea"/>
              <a:ea typeface="+mn-ea"/>
            </a:endParaRPr>
          </a:p>
        </p:txBody>
      </p:sp>
      <p:sp>
        <p:nvSpPr>
          <p:cNvPr id="33" name="톱니 모양의 오른쪽 화살표 32"/>
          <p:cNvSpPr/>
          <p:nvPr/>
        </p:nvSpPr>
        <p:spPr>
          <a:xfrm>
            <a:off x="6429375" y="3857625"/>
            <a:ext cx="714375" cy="142875"/>
          </a:xfrm>
          <a:prstGeom prst="notched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4" name="톱니 모양의 오른쪽 화살표 33"/>
          <p:cNvSpPr/>
          <p:nvPr/>
        </p:nvSpPr>
        <p:spPr>
          <a:xfrm>
            <a:off x="7048500" y="3186113"/>
            <a:ext cx="214313" cy="142875"/>
          </a:xfrm>
          <a:prstGeom prst="notched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5" name="톱니 모양의 오른쪽 화살표 34"/>
          <p:cNvSpPr/>
          <p:nvPr/>
        </p:nvSpPr>
        <p:spPr>
          <a:xfrm>
            <a:off x="7072313" y="4643438"/>
            <a:ext cx="214312" cy="142875"/>
          </a:xfrm>
          <a:prstGeom prst="notched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120" name="TextBox 24"/>
          <p:cNvSpPr txBox="1">
            <a:spLocks noChangeArrowheads="1"/>
          </p:cNvSpPr>
          <p:nvPr/>
        </p:nvSpPr>
        <p:spPr bwMode="auto">
          <a:xfrm>
            <a:off x="6286500" y="3125788"/>
            <a:ext cx="64293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900" b="1">
                <a:latin typeface="Estrangelo Edessa" pitchFamily="66"/>
              </a:rPr>
              <a:t>Production</a:t>
            </a:r>
            <a:endParaRPr lang="ko-KR" altLang="en-US" sz="900" b="1">
              <a:latin typeface="Estrangelo Edessa" pitchFamily="66"/>
            </a:endParaRPr>
          </a:p>
        </p:txBody>
      </p:sp>
      <p:sp>
        <p:nvSpPr>
          <p:cNvPr id="4121" name="TextBox 25"/>
          <p:cNvSpPr txBox="1">
            <a:spLocks noChangeArrowheads="1"/>
          </p:cNvSpPr>
          <p:nvPr/>
        </p:nvSpPr>
        <p:spPr bwMode="auto">
          <a:xfrm>
            <a:off x="5429250" y="3814763"/>
            <a:ext cx="9286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1100" b="1">
                <a:latin typeface="Estrangelo Edessa" pitchFamily="66"/>
              </a:rPr>
              <a:t>Entertainment</a:t>
            </a:r>
            <a:endParaRPr lang="ko-KR" altLang="en-US" sz="1100" b="1">
              <a:latin typeface="Estrangelo Edessa" pitchFamily="66"/>
            </a:endParaRPr>
          </a:p>
        </p:txBody>
      </p:sp>
      <p:sp>
        <p:nvSpPr>
          <p:cNvPr id="4122" name="TextBox 26"/>
          <p:cNvSpPr txBox="1">
            <a:spLocks noChangeArrowheads="1"/>
          </p:cNvSpPr>
          <p:nvPr/>
        </p:nvSpPr>
        <p:spPr bwMode="auto">
          <a:xfrm>
            <a:off x="6143625" y="4638675"/>
            <a:ext cx="8572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900" b="1">
                <a:latin typeface="Estrangelo Edessa" pitchFamily="66"/>
              </a:rPr>
              <a:t>Web/App</a:t>
            </a:r>
            <a:endParaRPr lang="ko-KR" altLang="en-US" sz="900" b="1">
              <a:latin typeface="Estrangelo Edessa" pitchFamily="66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51725" y="3575050"/>
            <a:ext cx="12858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itchFamily="18" charset="0"/>
                <a:cs typeface="Estrangelo Edessa" pitchFamily="66"/>
              </a:rPr>
              <a:t>Powerful</a:t>
            </a:r>
          </a:p>
          <a:p>
            <a:pPr algn="ctr">
              <a:defRPr/>
            </a:pPr>
            <a:r>
              <a:rPr lang="en-US" altLang="ko-K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itchFamily="18" charset="0"/>
                <a:cs typeface="Estrangelo Edessa" pitchFamily="66"/>
              </a:rPr>
              <a:t>Total</a:t>
            </a:r>
          </a:p>
          <a:p>
            <a:pPr algn="ctr">
              <a:defRPr/>
            </a:pPr>
            <a:r>
              <a:rPr lang="en-US" altLang="ko-K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itchFamily="18" charset="0"/>
                <a:cs typeface="Estrangelo Edessa" pitchFamily="66"/>
              </a:rPr>
              <a:t>Entertainment</a:t>
            </a:r>
            <a:endParaRPr lang="ko-KR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ckwell" pitchFamily="18" charset="0"/>
              <a:cs typeface="Estrangelo Edessa" pitchFamily="66"/>
            </a:endParaRPr>
          </a:p>
        </p:txBody>
      </p:sp>
      <p:cxnSp>
        <p:nvCxnSpPr>
          <p:cNvPr id="41" name="직선 연결선 40"/>
          <p:cNvCxnSpPr/>
          <p:nvPr/>
        </p:nvCxnSpPr>
        <p:spPr>
          <a:xfrm>
            <a:off x="2859088" y="5373689"/>
            <a:ext cx="30345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>
            <a:off x="2951163" y="5825570"/>
            <a:ext cx="29424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/>
          <p:cNvCxnSpPr/>
          <p:nvPr/>
        </p:nvCxnSpPr>
        <p:spPr>
          <a:xfrm flipV="1">
            <a:off x="2859088" y="6165850"/>
            <a:ext cx="119944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>
            <a:off x="2916238" y="4652963"/>
            <a:ext cx="10080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22"/>
          <p:cNvSpPr txBox="1">
            <a:spLocks noChangeArrowheads="1"/>
          </p:cNvSpPr>
          <p:nvPr/>
        </p:nvSpPr>
        <p:spPr bwMode="auto">
          <a:xfrm rot="10800000" flipV="1">
            <a:off x="2951162" y="5825570"/>
            <a:ext cx="9731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1200" b="1" dirty="0" smtClean="0">
                <a:latin typeface="+mn-ea"/>
                <a:ea typeface="+mn-ea"/>
              </a:rPr>
              <a:t>한 상 호</a:t>
            </a:r>
            <a:endParaRPr lang="ko-KR" altLang="en-US" sz="1200" b="1" dirty="0">
              <a:latin typeface="+mn-ea"/>
              <a:ea typeface="+mn-ea"/>
            </a:endParaRPr>
          </a:p>
        </p:txBody>
      </p:sp>
      <p:sp>
        <p:nvSpPr>
          <p:cNvPr id="26" name="TextBox 22"/>
          <p:cNvSpPr txBox="1">
            <a:spLocks noChangeArrowheads="1"/>
          </p:cNvSpPr>
          <p:nvPr/>
        </p:nvSpPr>
        <p:spPr bwMode="auto">
          <a:xfrm>
            <a:off x="2843278" y="5548571"/>
            <a:ext cx="37289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1200" b="1" dirty="0">
                <a:latin typeface="+mn-ea"/>
                <a:ea typeface="+mn-ea"/>
              </a:rPr>
              <a:t>서울시 </a:t>
            </a:r>
            <a:r>
              <a:rPr lang="ko-KR" altLang="en-US" sz="1200" b="1" dirty="0" smtClean="0">
                <a:latin typeface="+mn-ea"/>
                <a:ea typeface="+mn-ea"/>
              </a:rPr>
              <a:t>영등포구 당산동</a:t>
            </a:r>
            <a:r>
              <a:rPr lang="en-US" altLang="ko-KR" sz="1200" b="1" dirty="0" smtClean="0">
                <a:latin typeface="+mn-ea"/>
                <a:ea typeface="+mn-ea"/>
              </a:rPr>
              <a:t>50</a:t>
            </a:r>
            <a:r>
              <a:rPr lang="ko-KR" altLang="en-US" sz="1200" b="1" dirty="0" smtClean="0">
                <a:latin typeface="+mn-ea"/>
                <a:ea typeface="+mn-ea"/>
              </a:rPr>
              <a:t>길</a:t>
            </a:r>
            <a:r>
              <a:rPr lang="en-US" altLang="ko-KR" sz="1200" b="1" dirty="0" smtClean="0">
                <a:latin typeface="+mn-ea"/>
                <a:ea typeface="+mn-ea"/>
              </a:rPr>
              <a:t>11-1</a:t>
            </a:r>
            <a:r>
              <a:rPr lang="ko-KR" altLang="en-US" sz="1200" b="1" dirty="0" smtClean="0">
                <a:latin typeface="+mn-ea"/>
                <a:ea typeface="+mn-ea"/>
              </a:rPr>
              <a:t>호 지층 </a:t>
            </a:r>
            <a:endParaRPr lang="ko-KR" altLang="en-US" sz="1200" b="1" dirty="0">
              <a:latin typeface="+mn-ea"/>
              <a:ea typeface="+mn-ea"/>
            </a:endParaRPr>
          </a:p>
        </p:txBody>
      </p:sp>
      <p:pic>
        <p:nvPicPr>
          <p:cNvPr id="38" name="그림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826" y="4420788"/>
            <a:ext cx="1224705" cy="647513"/>
          </a:xfrm>
          <a:prstGeom prst="rect">
            <a:avLst/>
          </a:prstGeom>
        </p:spPr>
      </p:pic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1428750" y="4344988"/>
            <a:ext cx="1398588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0">
              <a:lnSpc>
                <a:spcPct val="110000"/>
              </a:lnSpc>
              <a:defRPr/>
            </a:pPr>
            <a:r>
              <a:rPr lang="en-US" altLang="ko-KR" sz="1100" dirty="0">
                <a:solidFill>
                  <a:schemeClr val="bg1"/>
                </a:solidFill>
                <a:latin typeface="+mn-ea"/>
              </a:rPr>
              <a:t> Company Name</a:t>
            </a:r>
          </a:p>
          <a:p>
            <a:pPr algn="ctr" latinLnBrk="0">
              <a:lnSpc>
                <a:spcPct val="110000"/>
              </a:lnSpc>
              <a:defRPr/>
            </a:pPr>
            <a:endParaRPr lang="en-US" altLang="ko-KR" sz="1100" dirty="0">
              <a:solidFill>
                <a:schemeClr val="bg1"/>
              </a:solidFill>
              <a:latin typeface="+mn-ea"/>
            </a:endParaRPr>
          </a:p>
          <a:p>
            <a:pPr algn="ctr" latinLnBrk="0">
              <a:lnSpc>
                <a:spcPct val="110000"/>
              </a:lnSpc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+mn-ea"/>
              </a:rPr>
              <a:t>I C </a:t>
            </a:r>
            <a:endParaRPr lang="en-US" altLang="ko-KR" sz="1100" dirty="0">
              <a:solidFill>
                <a:schemeClr val="bg1"/>
              </a:solidFill>
              <a:latin typeface="+mn-ea"/>
            </a:endParaRPr>
          </a:p>
          <a:p>
            <a:pPr algn="ctr" latinLnBrk="0">
              <a:lnSpc>
                <a:spcPct val="110000"/>
              </a:lnSpc>
              <a:defRPr/>
            </a:pPr>
            <a:endParaRPr lang="en-US" altLang="ko-KR" sz="1100" dirty="0" smtClean="0">
              <a:solidFill>
                <a:schemeClr val="bg1"/>
              </a:solidFill>
              <a:latin typeface="+mn-ea"/>
            </a:endParaRPr>
          </a:p>
          <a:p>
            <a:pPr algn="ctr" latinLnBrk="0">
              <a:lnSpc>
                <a:spcPct val="110000"/>
              </a:lnSpc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+mn-ea"/>
              </a:rPr>
              <a:t>Business </a:t>
            </a:r>
            <a:r>
              <a:rPr lang="en-US" altLang="ko-KR" sz="1100" dirty="0">
                <a:solidFill>
                  <a:schemeClr val="bg1"/>
                </a:solidFill>
                <a:latin typeface="+mn-ea"/>
              </a:rPr>
              <a:t>Category</a:t>
            </a:r>
          </a:p>
          <a:p>
            <a:pPr algn="ctr" latinLnBrk="0">
              <a:lnSpc>
                <a:spcPct val="110000"/>
              </a:lnSpc>
              <a:defRPr/>
            </a:pPr>
            <a:endParaRPr lang="en-US" altLang="ko-KR" sz="1100" dirty="0">
              <a:solidFill>
                <a:schemeClr val="bg1"/>
              </a:solidFill>
              <a:latin typeface="+mn-ea"/>
            </a:endParaRPr>
          </a:p>
          <a:p>
            <a:pPr algn="ctr" latinLnBrk="0">
              <a:lnSpc>
                <a:spcPct val="110000"/>
              </a:lnSpc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+mn-ea"/>
              </a:rPr>
              <a:t>Location</a:t>
            </a:r>
            <a:endParaRPr lang="en-US" altLang="ko-KR" sz="1100" dirty="0">
              <a:solidFill>
                <a:schemeClr val="bg1"/>
              </a:solidFill>
              <a:latin typeface="+mn-ea"/>
            </a:endParaRPr>
          </a:p>
          <a:p>
            <a:pPr algn="ctr" latinLnBrk="0">
              <a:lnSpc>
                <a:spcPct val="110000"/>
              </a:lnSpc>
              <a:defRPr/>
            </a:pPr>
            <a:endParaRPr lang="en-US" altLang="ko-KR" sz="1100" dirty="0">
              <a:solidFill>
                <a:schemeClr val="bg1"/>
              </a:solidFill>
              <a:latin typeface="+mn-ea"/>
            </a:endParaRPr>
          </a:p>
          <a:p>
            <a:pPr algn="ctr" latinLnBrk="0">
              <a:lnSpc>
                <a:spcPct val="110000"/>
              </a:lnSpc>
              <a:defRPr/>
            </a:pPr>
            <a:r>
              <a:rPr lang="ko-KR" altLang="en-US" sz="1100" dirty="0" smtClean="0">
                <a:solidFill>
                  <a:schemeClr val="bg1"/>
                </a:solidFill>
                <a:latin typeface="+mn-ea"/>
              </a:rPr>
              <a:t>대표이사</a:t>
            </a:r>
            <a:endParaRPr lang="en-US" altLang="ko-KR" sz="1100" dirty="0">
              <a:solidFill>
                <a:schemeClr val="bg1"/>
              </a:solidFill>
              <a:latin typeface="+mn-ea"/>
            </a:endParaRPr>
          </a:p>
          <a:p>
            <a:pPr algn="ctr" latinLnBrk="0">
              <a:lnSpc>
                <a:spcPct val="110000"/>
              </a:lnSpc>
              <a:defRPr/>
            </a:pPr>
            <a:endParaRPr lang="en-US" altLang="ko-KR" sz="1100" dirty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직선 연결선 47"/>
          <p:cNvCxnSpPr>
            <a:endCxn id="0" idx="6"/>
          </p:cNvCxnSpPr>
          <p:nvPr/>
        </p:nvCxnSpPr>
        <p:spPr>
          <a:xfrm rot="10800000" flipV="1">
            <a:off x="4214813" y="2143125"/>
            <a:ext cx="962025" cy="1588"/>
          </a:xfrm>
          <a:prstGeom prst="line">
            <a:avLst/>
          </a:prstGeom>
          <a:ln w="38100" cap="sq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 rot="16200000" flipH="1">
            <a:off x="5249863" y="3213100"/>
            <a:ext cx="1000125" cy="3175"/>
          </a:xfrm>
          <a:prstGeom prst="line">
            <a:avLst/>
          </a:prstGeom>
          <a:ln w="38100" cap="sq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/>
          <p:cNvCxnSpPr/>
          <p:nvPr/>
        </p:nvCxnSpPr>
        <p:spPr>
          <a:xfrm>
            <a:off x="3995738" y="2492375"/>
            <a:ext cx="349250" cy="338138"/>
          </a:xfrm>
          <a:prstGeom prst="line">
            <a:avLst/>
          </a:prstGeom>
          <a:ln w="38100" cap="sq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/>
          <p:cNvCxnSpPr/>
          <p:nvPr/>
        </p:nvCxnSpPr>
        <p:spPr>
          <a:xfrm rot="5400000">
            <a:off x="5071269" y="2421732"/>
            <a:ext cx="365125" cy="363537"/>
          </a:xfrm>
          <a:prstGeom prst="line">
            <a:avLst/>
          </a:prstGeom>
          <a:ln w="38100" cap="sq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 rot="10800000">
            <a:off x="4178300" y="4286250"/>
            <a:ext cx="998538" cy="0"/>
          </a:xfrm>
          <a:prstGeom prst="line">
            <a:avLst/>
          </a:prstGeom>
          <a:ln w="38100" cap="sq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949325" y="1057275"/>
            <a:ext cx="2051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latinLnBrk="0">
              <a:defRPr/>
            </a:pPr>
            <a:r>
              <a:rPr lang="en-US" altLang="ko-KR" sz="1200" b="1" dirty="0">
                <a:solidFill>
                  <a:srgbClr val="4A452A"/>
                </a:solidFill>
                <a:latin typeface="+mn-ea"/>
              </a:rPr>
              <a:t>2. Company Organization</a:t>
            </a:r>
          </a:p>
        </p:txBody>
      </p:sp>
      <p:cxnSp>
        <p:nvCxnSpPr>
          <p:cNvPr id="5128" name="직선 연결선 45"/>
          <p:cNvCxnSpPr>
            <a:cxnSpLocks noChangeShapeType="1"/>
          </p:cNvCxnSpPr>
          <p:nvPr/>
        </p:nvCxnSpPr>
        <p:spPr bwMode="auto">
          <a:xfrm rot="5400000">
            <a:off x="815975" y="1111250"/>
            <a:ext cx="357188" cy="1588"/>
          </a:xfrm>
          <a:prstGeom prst="line">
            <a:avLst/>
          </a:prstGeom>
          <a:noFill/>
          <a:ln w="38100" algn="ctr">
            <a:solidFill>
              <a:srgbClr val="77933C"/>
            </a:solidFill>
            <a:round/>
            <a:headEnd/>
            <a:tailEnd/>
          </a:ln>
        </p:spPr>
      </p:cxnSp>
      <p:sp>
        <p:nvSpPr>
          <p:cNvPr id="38" name="TextBox 37"/>
          <p:cNvSpPr txBox="1"/>
          <p:nvPr/>
        </p:nvSpPr>
        <p:spPr>
          <a:xfrm>
            <a:off x="1353600" y="5014913"/>
            <a:ext cx="77904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ko-KR" altLang="en-US" sz="1600" b="1" kern="0" spc="100" dirty="0" smtClean="0">
                <a:solidFill>
                  <a:schemeClr val="tx2"/>
                </a:solidFill>
                <a:latin typeface="+mn-ea"/>
              </a:rPr>
              <a:t>㈜푸른별엔터테인먼트 </a:t>
            </a:r>
            <a:r>
              <a:rPr lang="ko-KR" altLang="en-US" sz="1200" b="1" kern="0" spc="100" dirty="0" smtClean="0">
                <a:latin typeface="+mn-ea"/>
                <a:ea typeface="+mn-ea"/>
              </a:rPr>
              <a:t>는 프로그램  </a:t>
            </a:r>
            <a:r>
              <a:rPr lang="ko-KR" altLang="en-US" sz="1200" b="1" kern="0" spc="100" dirty="0">
                <a:latin typeface="+mn-ea"/>
                <a:ea typeface="+mn-ea"/>
              </a:rPr>
              <a:t>제작비의  효율적  운용이  가능함과  </a:t>
            </a:r>
            <a:r>
              <a:rPr lang="ko-KR" altLang="en-US" sz="1200" b="1" kern="0" spc="100" dirty="0" smtClean="0">
                <a:latin typeface="+mn-ea"/>
                <a:ea typeface="+mn-ea"/>
              </a:rPr>
              <a:t>동시에</a:t>
            </a:r>
            <a:r>
              <a:rPr lang="en-US" altLang="ko-KR" sz="1200" b="1" kern="0" spc="100" dirty="0" smtClean="0">
                <a:latin typeface="+mn-ea"/>
                <a:ea typeface="+mn-ea"/>
              </a:rPr>
              <a:t> </a:t>
            </a:r>
            <a:r>
              <a:rPr lang="ko-KR" altLang="en-US" sz="1200" b="1" kern="0" spc="100" dirty="0" smtClean="0">
                <a:latin typeface="+mn-ea"/>
                <a:ea typeface="+mn-ea"/>
              </a:rPr>
              <a:t>유기적이며</a:t>
            </a:r>
            <a:endParaRPr lang="en-US" altLang="ko-KR" sz="1200" b="1" kern="0" spc="100" dirty="0" smtClean="0">
              <a:latin typeface="+mn-ea"/>
              <a:ea typeface="+mn-ea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ko-KR" sz="1200" b="1" kern="0" spc="100" dirty="0">
                <a:latin typeface="+mn-ea"/>
              </a:rPr>
              <a:t> </a:t>
            </a:r>
            <a:r>
              <a:rPr lang="en-US" altLang="ko-KR" sz="1200" b="1" kern="0" spc="100" dirty="0" smtClean="0">
                <a:latin typeface="+mn-ea"/>
              </a:rPr>
              <a:t>                       </a:t>
            </a:r>
            <a:r>
              <a:rPr lang="ko-KR" altLang="en-US" sz="1200" b="1" kern="0" spc="100" dirty="0" smtClean="0">
                <a:latin typeface="+mn-ea"/>
                <a:ea typeface="+mn-ea"/>
              </a:rPr>
              <a:t>          노련한  실무경력의 기술직과 국</a:t>
            </a:r>
            <a:r>
              <a:rPr lang="en-US" altLang="ko-KR" sz="1200" b="1" kern="0" spc="100" dirty="0" smtClean="0">
                <a:latin typeface="+mn-ea"/>
                <a:ea typeface="+mn-ea"/>
              </a:rPr>
              <a:t>.</a:t>
            </a:r>
            <a:r>
              <a:rPr lang="ko-KR" altLang="en-US" sz="1200" b="1" kern="0" spc="100" dirty="0" smtClean="0">
                <a:latin typeface="+mn-ea"/>
                <a:ea typeface="+mn-ea"/>
              </a:rPr>
              <a:t>내외 연기자  구성원으로 조직되어</a:t>
            </a:r>
            <a:r>
              <a:rPr lang="en-US" altLang="ko-KR" sz="1200" b="1" kern="0" spc="100" dirty="0" smtClean="0">
                <a:latin typeface="+mn-ea"/>
                <a:ea typeface="+mn-ea"/>
              </a:rPr>
              <a:t> 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altLang="ko-KR" sz="1200" b="1" kern="0" spc="100" dirty="0">
                <a:latin typeface="+mn-ea"/>
              </a:rPr>
              <a:t> </a:t>
            </a:r>
            <a:r>
              <a:rPr lang="en-US" altLang="ko-KR" sz="1200" b="1" kern="0" spc="100" dirty="0" smtClean="0">
                <a:latin typeface="+mn-ea"/>
              </a:rPr>
              <a:t>                                 </a:t>
            </a:r>
            <a:r>
              <a:rPr lang="ko-KR" altLang="en-US" sz="1200" b="1" kern="0" spc="100" dirty="0" smtClean="0">
                <a:latin typeface="+mn-ea"/>
                <a:ea typeface="+mn-ea"/>
              </a:rPr>
              <a:t>높은  완성도를  </a:t>
            </a:r>
            <a:r>
              <a:rPr lang="ko-KR" altLang="en-US" sz="1200" b="1" kern="0" spc="100" dirty="0">
                <a:latin typeface="+mn-ea"/>
                <a:ea typeface="+mn-ea"/>
              </a:rPr>
              <a:t>필요로  하는</a:t>
            </a:r>
            <a:r>
              <a:rPr lang="en-US" altLang="ko-KR" sz="1200" b="1" kern="0" spc="100" dirty="0">
                <a:latin typeface="+mn-ea"/>
                <a:ea typeface="+mn-ea"/>
              </a:rPr>
              <a:t>  </a:t>
            </a:r>
            <a:r>
              <a:rPr lang="ko-KR" altLang="en-US" sz="1200" b="1" kern="0" spc="100" dirty="0" err="1" smtClean="0">
                <a:latin typeface="+mn-ea"/>
                <a:ea typeface="+mn-ea"/>
              </a:rPr>
              <a:t>콘텐츠</a:t>
            </a:r>
            <a:r>
              <a:rPr lang="ko-KR" altLang="en-US" sz="1200" b="1" kern="0" spc="100" dirty="0" err="1" smtClean="0">
                <a:latin typeface="+mn-ea"/>
              </a:rPr>
              <a:t>에</a:t>
            </a:r>
            <a:r>
              <a:rPr lang="ko-KR" altLang="en-US" sz="1200" b="1" kern="0" spc="100" dirty="0" smtClean="0">
                <a:latin typeface="+mn-ea"/>
              </a:rPr>
              <a:t> </a:t>
            </a:r>
            <a:r>
              <a:rPr lang="ko-KR" altLang="en-US" sz="1200" b="1" kern="0" spc="100" dirty="0" smtClean="0">
                <a:latin typeface="+mn-ea"/>
                <a:ea typeface="+mn-ea"/>
              </a:rPr>
              <a:t> 필요한 인력</a:t>
            </a:r>
            <a:r>
              <a:rPr lang="en-US" altLang="ko-KR" sz="1200" b="1" kern="0" spc="100" dirty="0" smtClean="0">
                <a:latin typeface="+mn-ea"/>
                <a:ea typeface="+mn-ea"/>
              </a:rPr>
              <a:t>(</a:t>
            </a:r>
            <a:r>
              <a:rPr lang="ko-KR" altLang="en-US" sz="1200" b="1" kern="0" spc="100" dirty="0" smtClean="0">
                <a:latin typeface="+mn-ea"/>
                <a:ea typeface="+mn-ea"/>
              </a:rPr>
              <a:t>배우</a:t>
            </a:r>
            <a:r>
              <a:rPr lang="en-US" altLang="ko-KR" sz="1200" b="1" kern="0" spc="100" dirty="0" smtClean="0">
                <a:latin typeface="+mn-ea"/>
                <a:ea typeface="+mn-ea"/>
              </a:rPr>
              <a:t>)</a:t>
            </a:r>
            <a:r>
              <a:rPr lang="ko-KR" altLang="en-US" sz="1200" b="1" kern="0" spc="100" dirty="0" smtClean="0">
                <a:latin typeface="+mn-ea"/>
                <a:ea typeface="+mn-ea"/>
              </a:rPr>
              <a:t>을 교육</a:t>
            </a:r>
            <a:r>
              <a:rPr lang="en-US" altLang="ko-KR" sz="1200" b="1" kern="0" spc="100" dirty="0" smtClean="0">
                <a:latin typeface="+mn-ea"/>
                <a:ea typeface="+mn-ea"/>
              </a:rPr>
              <a:t>,</a:t>
            </a:r>
            <a:r>
              <a:rPr lang="ko-KR" altLang="en-US" sz="1200" b="1" kern="0" spc="100" dirty="0" smtClean="0">
                <a:latin typeface="+mn-ea"/>
                <a:ea typeface="+mn-ea"/>
              </a:rPr>
              <a:t>                                                                                                           </a:t>
            </a:r>
            <a:endParaRPr lang="en-US" altLang="ko-KR" sz="1200" b="1" kern="0" spc="100" dirty="0" smtClean="0">
              <a:latin typeface="+mn-ea"/>
              <a:ea typeface="+mn-ea"/>
            </a:endParaRPr>
          </a:p>
          <a:p>
            <a:pPr algn="just">
              <a:lnSpc>
                <a:spcPct val="150000"/>
              </a:lnSpc>
              <a:defRPr/>
            </a:pPr>
            <a:r>
              <a:rPr lang="ko-KR" altLang="en-US" sz="1200" b="1" kern="0" spc="100" dirty="0" smtClean="0">
                <a:latin typeface="+mn-ea"/>
                <a:ea typeface="+mn-ea"/>
              </a:rPr>
              <a:t>                                  연기지도</a:t>
            </a:r>
            <a:r>
              <a:rPr lang="en-US" altLang="ko-KR" sz="1200" b="1" kern="0" spc="100" dirty="0" smtClean="0">
                <a:latin typeface="+mn-ea"/>
                <a:ea typeface="+mn-ea"/>
              </a:rPr>
              <a:t>,</a:t>
            </a:r>
            <a:r>
              <a:rPr lang="ko-KR" altLang="en-US" sz="1200" b="1" kern="0" spc="100" dirty="0" err="1" smtClean="0">
                <a:latin typeface="+mn-ea"/>
                <a:ea typeface="+mn-ea"/>
              </a:rPr>
              <a:t>리딩을통한</a:t>
            </a:r>
            <a:r>
              <a:rPr lang="ko-KR" altLang="en-US" sz="1200" b="1" kern="0" spc="100" dirty="0" smtClean="0">
                <a:latin typeface="+mn-ea"/>
                <a:ea typeface="+mn-ea"/>
              </a:rPr>
              <a:t> 진정한 방송</a:t>
            </a:r>
            <a:r>
              <a:rPr lang="en-US" altLang="ko-KR" sz="1200" b="1" kern="0" spc="100" dirty="0" smtClean="0">
                <a:latin typeface="+mn-ea"/>
                <a:ea typeface="+mn-ea"/>
              </a:rPr>
              <a:t>,</a:t>
            </a:r>
            <a:r>
              <a:rPr lang="ko-KR" altLang="en-US" sz="1200" b="1" kern="0" spc="100" dirty="0" smtClean="0">
                <a:latin typeface="+mn-ea"/>
                <a:ea typeface="+mn-ea"/>
              </a:rPr>
              <a:t> 영화인으로써 타 업체보다</a:t>
            </a:r>
            <a:r>
              <a:rPr lang="en-US" altLang="ko-KR" sz="1200" b="1" kern="0" spc="100" dirty="0" smtClean="0">
                <a:latin typeface="+mn-ea"/>
                <a:ea typeface="+mn-ea"/>
              </a:rPr>
              <a:t>,</a:t>
            </a:r>
            <a:r>
              <a:rPr lang="ko-KR" altLang="en-US" sz="1200" b="1" kern="0" spc="100" dirty="0" err="1" smtClean="0">
                <a:latin typeface="+mn-ea"/>
                <a:ea typeface="+mn-ea"/>
              </a:rPr>
              <a:t>참실한</a:t>
            </a:r>
            <a:endParaRPr lang="en-US" altLang="ko-KR" sz="1200" b="1" kern="0" spc="100" dirty="0" smtClean="0">
              <a:latin typeface="+mn-ea"/>
              <a:ea typeface="+mn-ea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ko-KR" sz="1200" b="1" kern="0" spc="100" dirty="0">
                <a:latin typeface="+mn-ea"/>
              </a:rPr>
              <a:t> </a:t>
            </a:r>
            <a:r>
              <a:rPr lang="en-US" altLang="ko-KR" sz="1200" b="1" kern="0" spc="100" dirty="0" smtClean="0">
                <a:latin typeface="+mn-ea"/>
              </a:rPr>
              <a:t>                                 </a:t>
            </a:r>
            <a:r>
              <a:rPr lang="ko-KR" altLang="en-US" sz="1200" b="1" kern="0" spc="100" dirty="0" smtClean="0">
                <a:latin typeface="+mn-ea"/>
                <a:ea typeface="+mn-ea"/>
              </a:rPr>
              <a:t>경쟁력을  </a:t>
            </a:r>
            <a:r>
              <a:rPr lang="ko-KR" altLang="en-US" sz="1200" b="1" kern="0" spc="100" dirty="0">
                <a:latin typeface="+mn-ea"/>
                <a:ea typeface="+mn-ea"/>
              </a:rPr>
              <a:t>갖추고  있습니다</a:t>
            </a:r>
            <a:r>
              <a:rPr lang="en-US" altLang="ko-KR" sz="1200" b="1" kern="0" spc="100" dirty="0">
                <a:latin typeface="+mn-ea"/>
                <a:ea typeface="+mn-ea"/>
              </a:rPr>
              <a:t>.</a:t>
            </a:r>
            <a:r>
              <a:rPr lang="ko-KR" altLang="en-US" sz="1200" b="1" kern="0" spc="100" dirty="0">
                <a:latin typeface="+mn-ea"/>
                <a:ea typeface="+mn-ea"/>
              </a:rPr>
              <a:t> </a:t>
            </a:r>
            <a:r>
              <a:rPr lang="en-US" altLang="ko-KR" sz="1200" b="1" kern="0" spc="100" dirty="0">
                <a:latin typeface="+mn-ea"/>
                <a:ea typeface="+mn-ea"/>
              </a:rPr>
              <a:t> </a:t>
            </a:r>
            <a:endParaRPr lang="ko-KR" altLang="en-US" sz="1200" b="1" kern="0" spc="100" dirty="0">
              <a:latin typeface="+mn-ea"/>
              <a:ea typeface="+mn-ea"/>
            </a:endParaRPr>
          </a:p>
        </p:txBody>
      </p:sp>
      <p:sp>
        <p:nvSpPr>
          <p:cNvPr id="40" name="타원 39"/>
          <p:cNvSpPr/>
          <p:nvPr/>
        </p:nvSpPr>
        <p:spPr>
          <a:xfrm>
            <a:off x="3000364" y="1572970"/>
            <a:ext cx="1214446" cy="1143008"/>
          </a:xfrm>
          <a:prstGeom prst="ellipse">
            <a:avLst/>
          </a:prstGeom>
          <a:gradFill>
            <a:gsLst>
              <a:gs pos="2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en-US" altLang="ko-KR" sz="1300" dirty="0">
                <a:solidFill>
                  <a:schemeClr val="tx1"/>
                </a:solidFill>
              </a:rPr>
              <a:t>producer</a:t>
            </a:r>
            <a:endParaRPr lang="ko-KR" altLang="en-US" sz="1300" dirty="0">
              <a:solidFill>
                <a:schemeClr val="tx1"/>
              </a:solidFill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3000364" y="3714752"/>
            <a:ext cx="1214446" cy="1143008"/>
          </a:xfrm>
          <a:prstGeom prst="ellipse">
            <a:avLst/>
          </a:prstGeom>
          <a:gradFill>
            <a:gsLst>
              <a:gs pos="2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en-US" altLang="ko-KR" sz="1300" dirty="0">
                <a:solidFill>
                  <a:schemeClr val="tx1"/>
                </a:solidFill>
              </a:rPr>
              <a:t>cameramen</a:t>
            </a:r>
            <a:endParaRPr lang="ko-KR" altLang="en-US" sz="1300" dirty="0">
              <a:solidFill>
                <a:schemeClr val="tx1"/>
              </a:solidFill>
            </a:endParaRPr>
          </a:p>
        </p:txBody>
      </p:sp>
      <p:sp>
        <p:nvSpPr>
          <p:cNvPr id="42" name="타원 41"/>
          <p:cNvSpPr/>
          <p:nvPr/>
        </p:nvSpPr>
        <p:spPr>
          <a:xfrm>
            <a:off x="5165276" y="3714752"/>
            <a:ext cx="1214446" cy="1143008"/>
          </a:xfrm>
          <a:prstGeom prst="ellipse">
            <a:avLst/>
          </a:prstGeom>
          <a:gradFill>
            <a:gsLst>
              <a:gs pos="2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en-US" altLang="ko-KR" sz="1300" dirty="0">
                <a:solidFill>
                  <a:schemeClr val="tx1"/>
                </a:solidFill>
              </a:rPr>
              <a:t>Illumina tor</a:t>
            </a:r>
            <a:endParaRPr lang="ko-KR" altLang="en-US" sz="1300" dirty="0">
              <a:solidFill>
                <a:schemeClr val="tx1"/>
              </a:solidFill>
            </a:endParaRPr>
          </a:p>
        </p:txBody>
      </p:sp>
      <p:sp>
        <p:nvSpPr>
          <p:cNvPr id="43" name="타원 42"/>
          <p:cNvSpPr/>
          <p:nvPr/>
        </p:nvSpPr>
        <p:spPr>
          <a:xfrm>
            <a:off x="5165276" y="1554604"/>
            <a:ext cx="1214446" cy="1143008"/>
          </a:xfrm>
          <a:prstGeom prst="ellipse">
            <a:avLst/>
          </a:prstGeom>
          <a:gradFill>
            <a:gsLst>
              <a:gs pos="2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en-US" altLang="ko-KR" sz="1300" dirty="0">
                <a:solidFill>
                  <a:schemeClr val="tx1"/>
                </a:solidFill>
              </a:rPr>
              <a:t>author</a:t>
            </a:r>
            <a:endParaRPr lang="ko-KR" altLang="en-US" sz="1300" dirty="0">
              <a:solidFill>
                <a:schemeClr val="tx1"/>
              </a:solidFill>
            </a:endParaRPr>
          </a:p>
        </p:txBody>
      </p:sp>
      <p:cxnSp>
        <p:nvCxnSpPr>
          <p:cNvPr id="46" name="직선 연결선 45"/>
          <p:cNvCxnSpPr>
            <a:endCxn id="0" idx="0"/>
          </p:cNvCxnSpPr>
          <p:nvPr/>
        </p:nvCxnSpPr>
        <p:spPr>
          <a:xfrm rot="16200000" flipH="1">
            <a:off x="3105944" y="3213894"/>
            <a:ext cx="1000125" cy="1587"/>
          </a:xfrm>
          <a:prstGeom prst="line">
            <a:avLst/>
          </a:prstGeom>
          <a:ln w="38100" cap="sq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 rot="5400000">
            <a:off x="4005262" y="3625851"/>
            <a:ext cx="250825" cy="215900"/>
          </a:xfrm>
          <a:prstGeom prst="line">
            <a:avLst/>
          </a:prstGeom>
          <a:ln w="38100" cap="sq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/>
          <p:cNvCxnSpPr/>
          <p:nvPr/>
        </p:nvCxnSpPr>
        <p:spPr>
          <a:xfrm rot="16200000" flipH="1">
            <a:off x="5137150" y="3622675"/>
            <a:ext cx="215900" cy="215900"/>
          </a:xfrm>
          <a:prstGeom prst="line">
            <a:avLst/>
          </a:prstGeom>
          <a:ln w="38100" cap="sq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45" name="그림 20" descr="그림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3207" y="2619375"/>
            <a:ext cx="1181893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039" y="2754750"/>
            <a:ext cx="853057" cy="836610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32"/>
            <a:ext cx="1224705" cy="6475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971361" y="1063625"/>
            <a:ext cx="9909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latinLnBrk="0">
              <a:defRPr/>
            </a:pPr>
            <a:r>
              <a:rPr lang="en-US" altLang="ko-KR" sz="1200" b="1" dirty="0" smtClean="0">
                <a:solidFill>
                  <a:srgbClr val="4A452A"/>
                </a:solidFill>
                <a:latin typeface="+mn-ea"/>
              </a:rPr>
              <a:t>3. </a:t>
            </a:r>
            <a:r>
              <a:rPr lang="en-US" altLang="ko-KR" sz="1200" b="1" dirty="0">
                <a:solidFill>
                  <a:srgbClr val="4A452A"/>
                </a:solidFill>
                <a:latin typeface="+mn-ea"/>
              </a:rPr>
              <a:t>Business</a:t>
            </a:r>
          </a:p>
        </p:txBody>
      </p:sp>
      <p:cxnSp>
        <p:nvCxnSpPr>
          <p:cNvPr id="8195" name="직선 연결선 45"/>
          <p:cNvCxnSpPr>
            <a:cxnSpLocks noChangeShapeType="1"/>
          </p:cNvCxnSpPr>
          <p:nvPr/>
        </p:nvCxnSpPr>
        <p:spPr bwMode="auto">
          <a:xfrm rot="5400000">
            <a:off x="815975" y="1111250"/>
            <a:ext cx="357188" cy="1588"/>
          </a:xfrm>
          <a:prstGeom prst="line">
            <a:avLst/>
          </a:prstGeom>
          <a:noFill/>
          <a:ln w="38100" algn="ctr">
            <a:solidFill>
              <a:srgbClr val="77933C"/>
            </a:solidFill>
            <a:round/>
            <a:headEnd/>
            <a:tailEnd/>
          </a:ln>
        </p:spPr>
      </p:cxnSp>
      <p:cxnSp>
        <p:nvCxnSpPr>
          <p:cNvPr id="8196" name="AutoShape 24"/>
          <p:cNvCxnSpPr>
            <a:cxnSpLocks noChangeShapeType="1"/>
            <a:stCxn id="8212" idx="2"/>
            <a:endCxn id="8206" idx="0"/>
          </p:cNvCxnSpPr>
          <p:nvPr/>
        </p:nvCxnSpPr>
        <p:spPr bwMode="gray">
          <a:xfrm>
            <a:off x="1720618" y="3222625"/>
            <a:ext cx="5523338" cy="1875664"/>
          </a:xfrm>
          <a:prstGeom prst="straightConnector1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</p:spPr>
      </p:cxnSp>
      <p:cxnSp>
        <p:nvCxnSpPr>
          <p:cNvPr id="8197" name="AutoShape 23"/>
          <p:cNvCxnSpPr>
            <a:cxnSpLocks noChangeShapeType="1"/>
            <a:stCxn id="8210" idx="0"/>
            <a:endCxn id="8209" idx="2"/>
          </p:cNvCxnSpPr>
          <p:nvPr/>
        </p:nvCxnSpPr>
        <p:spPr bwMode="gray">
          <a:xfrm flipV="1">
            <a:off x="1699526" y="3222625"/>
            <a:ext cx="5400605" cy="1898650"/>
          </a:xfrm>
          <a:prstGeom prst="straightConnector1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</p:spPr>
      </p:cxn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68713" y="2322513"/>
            <a:ext cx="2503810" cy="900112"/>
            <a:chOff x="2015" y="1755"/>
            <a:chExt cx="1020" cy="567"/>
          </a:xfrm>
        </p:grpSpPr>
        <p:sp>
          <p:nvSpPr>
            <p:cNvPr id="8212" name="AutoShape 4"/>
            <p:cNvSpPr>
              <a:spLocks noChangeArrowheads="1"/>
            </p:cNvSpPr>
            <p:nvPr/>
          </p:nvSpPr>
          <p:spPr bwMode="gray">
            <a:xfrm>
              <a:off x="2015" y="1982"/>
              <a:ext cx="1020" cy="340"/>
            </a:xfrm>
            <a:prstGeom prst="roundRect">
              <a:avLst>
                <a:gd name="adj" fmla="val 11764"/>
              </a:avLst>
            </a:prstGeom>
            <a:noFill/>
            <a:ln w="3175" algn="ctr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1400" dirty="0" smtClean="0">
                  <a:solidFill>
                    <a:srgbClr val="6F6F6F"/>
                  </a:solidFill>
                  <a:latin typeface="Futura BdCn BT"/>
                  <a:ea typeface="HY헤드라인M" pitchFamily="18" charset="-127"/>
                </a:rPr>
                <a:t> </a:t>
              </a:r>
              <a:r>
                <a:rPr lang="ko-KR" altLang="en-US" sz="1400" dirty="0" smtClean="0">
                  <a:solidFill>
                    <a:srgbClr val="6F6F6F"/>
                  </a:solidFill>
                  <a:latin typeface="Futura BdCn BT"/>
                  <a:ea typeface="HY헤드라인M" pitchFamily="18" charset="-127"/>
                </a:rPr>
                <a:t>드라마 보조출연</a:t>
              </a:r>
              <a:r>
                <a:rPr lang="en-US" altLang="ko-KR" sz="1400" dirty="0" smtClean="0">
                  <a:solidFill>
                    <a:srgbClr val="6F6F6F"/>
                  </a:solidFill>
                  <a:latin typeface="Futura BdCn BT"/>
                  <a:ea typeface="HY헤드라인M" pitchFamily="18" charset="-127"/>
                </a:rPr>
                <a:t>,</a:t>
              </a:r>
              <a:r>
                <a:rPr lang="ko-KR" altLang="en-US" sz="1400" dirty="0" smtClean="0">
                  <a:solidFill>
                    <a:srgbClr val="6F6F6F"/>
                  </a:solidFill>
                  <a:latin typeface="Futura BdCn BT"/>
                  <a:ea typeface="HY헤드라인M" pitchFamily="18" charset="-127"/>
                </a:rPr>
                <a:t>단역</a:t>
              </a:r>
              <a:r>
                <a:rPr lang="en-US" altLang="ko-KR" sz="1400" dirty="0" smtClean="0">
                  <a:solidFill>
                    <a:srgbClr val="6F6F6F"/>
                  </a:solidFill>
                  <a:latin typeface="Futura BdCn BT"/>
                  <a:ea typeface="HY헤드라인M" pitchFamily="18" charset="-127"/>
                </a:rPr>
                <a:t>,</a:t>
              </a:r>
              <a:r>
                <a:rPr lang="ko-KR" altLang="en-US" sz="1400" smtClean="0">
                  <a:solidFill>
                    <a:srgbClr val="6F6F6F"/>
                  </a:solidFill>
                  <a:latin typeface="Futura BdCn BT"/>
                  <a:ea typeface="HY헤드라인M" pitchFamily="18" charset="-127"/>
                </a:rPr>
                <a:t>외국인</a:t>
              </a:r>
              <a:endParaRPr lang="ko-KR" altLang="en-US" sz="1600" dirty="0">
                <a:solidFill>
                  <a:srgbClr val="6F6F6F"/>
                </a:solidFill>
                <a:latin typeface="Futura BdCn BT"/>
                <a:ea typeface="HY헤드라인M" pitchFamily="18" charset="-127"/>
              </a:endParaRPr>
            </a:p>
            <a:p>
              <a:endParaRPr lang="ko-KR" altLang="en-US" dirty="0">
                <a:solidFill>
                  <a:srgbClr val="6F6F6F"/>
                </a:solidFill>
                <a:latin typeface="Futura BdCn BT"/>
                <a:ea typeface="HY헤드라인M" pitchFamily="18" charset="-127"/>
              </a:endParaRPr>
            </a:p>
          </p:txBody>
        </p:sp>
        <p:sp>
          <p:nvSpPr>
            <p:cNvPr id="8213" name="AutoShape 6"/>
            <p:cNvSpPr>
              <a:spLocks noChangeArrowheads="1"/>
            </p:cNvSpPr>
            <p:nvPr/>
          </p:nvSpPr>
          <p:spPr bwMode="gray">
            <a:xfrm>
              <a:off x="2015" y="1755"/>
              <a:ext cx="1020" cy="227"/>
            </a:xfrm>
            <a:prstGeom prst="roundRect">
              <a:avLst>
                <a:gd name="adj" fmla="val 16667"/>
              </a:avLst>
            </a:prstGeom>
            <a:solidFill>
              <a:srgbClr val="00A8E2"/>
            </a:solidFill>
            <a:ln w="3175" algn="ctr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ko-KR" altLang="en-US" dirty="0" smtClean="0">
                  <a:solidFill>
                    <a:schemeClr val="bg1"/>
                  </a:solidFill>
                  <a:latin typeface="Futura BdCn BT"/>
                  <a:ea typeface="HY헤드라인M" pitchFamily="18" charset="-127"/>
                </a:rPr>
                <a:t>        드라마</a:t>
              </a:r>
              <a:r>
                <a:rPr lang="en-US" altLang="ko-KR" dirty="0" smtClean="0">
                  <a:solidFill>
                    <a:schemeClr val="bg1"/>
                  </a:solidFill>
                  <a:latin typeface="Futura BdCn BT"/>
                  <a:ea typeface="HY헤드라인M" pitchFamily="18" charset="-127"/>
                </a:rPr>
                <a:t>,</a:t>
              </a:r>
              <a:r>
                <a:rPr lang="ko-KR" altLang="en-US" dirty="0" smtClean="0">
                  <a:solidFill>
                    <a:schemeClr val="bg1"/>
                  </a:solidFill>
                  <a:latin typeface="Futura BdCn BT"/>
                  <a:ea typeface="HY헤드라인M" pitchFamily="18" charset="-127"/>
                </a:rPr>
                <a:t>영화</a:t>
              </a:r>
              <a:endParaRPr lang="ko-KR" altLang="en-US" dirty="0">
                <a:solidFill>
                  <a:schemeClr val="bg1"/>
                </a:solidFill>
                <a:latin typeface="Futura BdCn BT"/>
                <a:ea typeface="HY헤드라인M" pitchFamily="18" charset="-127"/>
              </a:endParaRPr>
            </a:p>
          </p:txBody>
        </p:sp>
      </p:grp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732063" y="1550888"/>
            <a:ext cx="5656361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ko-KR" altLang="en-US" sz="2000" dirty="0" smtClean="0">
                <a:solidFill>
                  <a:schemeClr val="tx2">
                    <a:alpha val="80000"/>
                  </a:schemeClr>
                </a:solidFill>
                <a:latin typeface="HY견명조" pitchFamily="18" charset="-127"/>
                <a:ea typeface="HY견명조" pitchFamily="18" charset="-127"/>
              </a:rPr>
              <a:t>㈜푸른별엔터테인먼트 </a:t>
            </a:r>
            <a:r>
              <a:rPr lang="ko-KR" altLang="en-US" sz="1600" dirty="0" smtClean="0">
                <a:solidFill>
                  <a:schemeClr val="tx1">
                    <a:alpha val="80000"/>
                  </a:schemeClr>
                </a:solidFill>
                <a:latin typeface="HY견명조" pitchFamily="18" charset="-127"/>
                <a:ea typeface="HY견명조" pitchFamily="18" charset="-127"/>
              </a:rPr>
              <a:t>의 </a:t>
            </a:r>
            <a:r>
              <a:rPr lang="ko-KR" altLang="en-US" sz="1600" dirty="0">
                <a:solidFill>
                  <a:schemeClr val="tx1">
                    <a:alpha val="80000"/>
                  </a:schemeClr>
                </a:solidFill>
                <a:latin typeface="HY견명조" pitchFamily="18" charset="-127"/>
                <a:ea typeface="HY견명조" pitchFamily="18" charset="-127"/>
              </a:rPr>
              <a:t>경쟁력은</a:t>
            </a:r>
            <a:r>
              <a:rPr lang="en-US" altLang="ko-KR" sz="1600" dirty="0">
                <a:solidFill>
                  <a:schemeClr val="tx1">
                    <a:alpha val="80000"/>
                  </a:schemeClr>
                </a:solidFill>
                <a:latin typeface="HY견명조" pitchFamily="18" charset="-127"/>
                <a:ea typeface="HY견명조" pitchFamily="18" charset="-127"/>
              </a:rPr>
              <a:t>“</a:t>
            </a:r>
            <a:r>
              <a:rPr lang="ko-KR" altLang="en-US" sz="1600" dirty="0">
                <a:solidFill>
                  <a:schemeClr val="tx1">
                    <a:alpha val="80000"/>
                  </a:schemeClr>
                </a:solidFill>
                <a:latin typeface="HY견명조" pitchFamily="18" charset="-127"/>
                <a:ea typeface="HY견명조" pitchFamily="18" charset="-127"/>
              </a:rPr>
              <a:t>창조성</a:t>
            </a:r>
            <a:r>
              <a:rPr lang="en-US" altLang="ko-KR" sz="1600" dirty="0">
                <a:solidFill>
                  <a:schemeClr val="tx1">
                    <a:alpha val="80000"/>
                  </a:schemeClr>
                </a:solidFill>
                <a:latin typeface="HY견명조" pitchFamily="18" charset="-127"/>
                <a:ea typeface="HY견명조" pitchFamily="18" charset="-127"/>
              </a:rPr>
              <a:t>”</a:t>
            </a:r>
            <a:r>
              <a:rPr lang="ko-KR" altLang="en-US" sz="1600" dirty="0">
                <a:solidFill>
                  <a:schemeClr val="tx1">
                    <a:alpha val="80000"/>
                  </a:schemeClr>
                </a:solidFill>
                <a:latin typeface="HY견명조" pitchFamily="18" charset="-127"/>
                <a:ea typeface="HY견명조" pitchFamily="18" charset="-127"/>
              </a:rPr>
              <a:t>입니다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26528" y="5121275"/>
            <a:ext cx="2545995" cy="900113"/>
            <a:chOff x="2015" y="3140"/>
            <a:chExt cx="1020" cy="567"/>
          </a:xfrm>
        </p:grpSpPr>
        <p:sp>
          <p:nvSpPr>
            <p:cNvPr id="8210" name="AutoShape 9"/>
            <p:cNvSpPr>
              <a:spLocks noChangeArrowheads="1"/>
            </p:cNvSpPr>
            <p:nvPr/>
          </p:nvSpPr>
          <p:spPr bwMode="gray">
            <a:xfrm>
              <a:off x="2015" y="3140"/>
              <a:ext cx="1020" cy="227"/>
            </a:xfrm>
            <a:prstGeom prst="roundRect">
              <a:avLst>
                <a:gd name="adj" fmla="val 16667"/>
              </a:avLst>
            </a:prstGeom>
            <a:solidFill>
              <a:srgbClr val="00A8E2"/>
            </a:solidFill>
            <a:ln w="3175" algn="ctr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ko-KR" altLang="en-US" dirty="0" smtClean="0">
                  <a:solidFill>
                    <a:schemeClr val="bg1"/>
                  </a:solidFill>
                  <a:latin typeface="Futura BdCn BT"/>
                  <a:ea typeface="HY헤드라인M" pitchFamily="18" charset="-127"/>
                </a:rPr>
                <a:t>  </a:t>
              </a:r>
              <a:r>
                <a:rPr lang="ko-KR" altLang="en-US" dirty="0" err="1" smtClean="0">
                  <a:solidFill>
                    <a:schemeClr val="bg1"/>
                  </a:solidFill>
                  <a:latin typeface="Futura BdCn BT"/>
                  <a:ea typeface="HY헤드라인M" pitchFamily="18" charset="-127"/>
                </a:rPr>
                <a:t>교육및</a:t>
              </a:r>
              <a:r>
                <a:rPr lang="ko-KR" altLang="en-US" dirty="0" smtClean="0">
                  <a:solidFill>
                    <a:schemeClr val="bg1"/>
                  </a:solidFill>
                  <a:latin typeface="Futura BdCn BT"/>
                  <a:ea typeface="HY헤드라인M" pitchFamily="18" charset="-127"/>
                </a:rPr>
                <a:t> </a:t>
              </a:r>
              <a:r>
                <a:rPr lang="ko-KR" altLang="en-US" dirty="0" err="1" smtClean="0">
                  <a:solidFill>
                    <a:schemeClr val="bg1"/>
                  </a:solidFill>
                  <a:latin typeface="Futura BdCn BT"/>
                  <a:ea typeface="HY헤드라인M" pitchFamily="18" charset="-127"/>
                </a:rPr>
                <a:t>리딩</a:t>
              </a:r>
              <a:r>
                <a:rPr lang="ko-KR" altLang="en-US" dirty="0" smtClean="0">
                  <a:solidFill>
                    <a:schemeClr val="bg1"/>
                  </a:solidFill>
                  <a:latin typeface="Futura BdCn BT"/>
                  <a:ea typeface="HY헤드라인M" pitchFamily="18" charset="-127"/>
                </a:rPr>
                <a:t> 후 참여</a:t>
              </a:r>
              <a:endParaRPr lang="ko-KR" altLang="en-US" dirty="0">
                <a:solidFill>
                  <a:schemeClr val="bg1"/>
                </a:solidFill>
                <a:latin typeface="Futura BdCn BT"/>
                <a:ea typeface="HY헤드라인M" pitchFamily="18" charset="-127"/>
              </a:endParaRPr>
            </a:p>
          </p:txBody>
        </p:sp>
        <p:sp>
          <p:nvSpPr>
            <p:cNvPr id="8211" name="AutoShape 13"/>
            <p:cNvSpPr>
              <a:spLocks noChangeArrowheads="1"/>
            </p:cNvSpPr>
            <p:nvPr/>
          </p:nvSpPr>
          <p:spPr bwMode="gray">
            <a:xfrm>
              <a:off x="2015" y="3367"/>
              <a:ext cx="1020" cy="340"/>
            </a:xfrm>
            <a:prstGeom prst="roundRect">
              <a:avLst>
                <a:gd name="adj" fmla="val 11764"/>
              </a:avLst>
            </a:prstGeom>
            <a:noFill/>
            <a:ln w="3175" algn="ctr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ko-KR" altLang="en-US" sz="1400" dirty="0">
                  <a:solidFill>
                    <a:srgbClr val="6F6F6F"/>
                  </a:solidFill>
                  <a:latin typeface="Futura BdCn BT"/>
                  <a:ea typeface="HY헤드라인M" pitchFamily="18" charset="-127"/>
                </a:rPr>
                <a:t>쇼</a:t>
              </a:r>
              <a:r>
                <a:rPr lang="en-US" altLang="ko-KR" sz="1400" dirty="0">
                  <a:solidFill>
                    <a:srgbClr val="6F6F6F"/>
                  </a:solidFill>
                  <a:latin typeface="Futura BdCn BT"/>
                  <a:ea typeface="HY헤드라인M" pitchFamily="18" charset="-127"/>
                </a:rPr>
                <a:t>, </a:t>
              </a:r>
              <a:r>
                <a:rPr lang="ko-KR" altLang="en-US" sz="1400" dirty="0">
                  <a:solidFill>
                    <a:srgbClr val="6F6F6F"/>
                  </a:solidFill>
                  <a:latin typeface="Futura BdCn BT"/>
                  <a:ea typeface="HY헤드라인M" pitchFamily="18" charset="-127"/>
                </a:rPr>
                <a:t>예능</a:t>
              </a:r>
              <a:r>
                <a:rPr lang="en-US" altLang="ko-KR" sz="1400" dirty="0">
                  <a:solidFill>
                    <a:srgbClr val="6F6F6F"/>
                  </a:solidFill>
                  <a:latin typeface="Futura BdCn BT"/>
                  <a:ea typeface="HY헤드라인M" pitchFamily="18" charset="-127"/>
                </a:rPr>
                <a:t>,</a:t>
              </a:r>
              <a:r>
                <a:rPr lang="ko-KR" altLang="en-US" sz="1400" dirty="0">
                  <a:solidFill>
                    <a:srgbClr val="6F6F6F"/>
                  </a:solidFill>
                  <a:latin typeface="Futura BdCn BT"/>
                  <a:ea typeface="HY헤드라인M" pitchFamily="18" charset="-127"/>
                </a:rPr>
                <a:t> </a:t>
              </a:r>
              <a:endParaRPr lang="en-US" altLang="ko-KR" sz="1400" dirty="0">
                <a:solidFill>
                  <a:srgbClr val="6F6F6F"/>
                </a:solidFill>
                <a:latin typeface="Futura BdCn BT"/>
                <a:ea typeface="HY헤드라인M" pitchFamily="18" charset="-127"/>
              </a:endParaRPr>
            </a:p>
            <a:p>
              <a:r>
                <a:rPr lang="ko-KR" altLang="en-US" sz="1400" dirty="0" smtClean="0">
                  <a:solidFill>
                    <a:srgbClr val="6F6F6F"/>
                  </a:solidFill>
                  <a:latin typeface="Futura BdCn BT"/>
                  <a:ea typeface="HY헤드라인M" pitchFamily="18" charset="-127"/>
                </a:rPr>
                <a:t>토크프로그램 외국인참여</a:t>
              </a:r>
              <a:endParaRPr lang="ko-KR" altLang="en-US" sz="1400" dirty="0">
                <a:solidFill>
                  <a:srgbClr val="6F6F6F"/>
                </a:solidFill>
                <a:latin typeface="Futura BdCn BT"/>
                <a:ea typeface="HY헤드라인M" pitchFamily="18" charset="-127"/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811838" y="2322513"/>
            <a:ext cx="2576586" cy="900112"/>
            <a:chOff x="3999" y="1750"/>
            <a:chExt cx="1020" cy="567"/>
          </a:xfrm>
        </p:grpSpPr>
        <p:sp>
          <p:nvSpPr>
            <p:cNvPr id="8208" name="AutoShape 8"/>
            <p:cNvSpPr>
              <a:spLocks noChangeArrowheads="1"/>
            </p:cNvSpPr>
            <p:nvPr/>
          </p:nvSpPr>
          <p:spPr bwMode="gray">
            <a:xfrm>
              <a:off x="3999" y="1750"/>
              <a:ext cx="1020" cy="227"/>
            </a:xfrm>
            <a:prstGeom prst="roundRect">
              <a:avLst>
                <a:gd name="adj" fmla="val 16667"/>
              </a:avLst>
            </a:prstGeom>
            <a:solidFill>
              <a:srgbClr val="00A8E2"/>
            </a:solidFill>
            <a:ln w="3175" algn="ctr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ko-KR" altLang="en-US" dirty="0" smtClean="0">
                  <a:solidFill>
                    <a:schemeClr val="bg1"/>
                  </a:solidFill>
                  <a:latin typeface="Futura BdCn BT"/>
                  <a:ea typeface="HY헤드라인M" pitchFamily="18" charset="-127"/>
                </a:rPr>
                <a:t>    시사교양</a:t>
              </a:r>
              <a:r>
                <a:rPr lang="en-US" altLang="ko-KR" dirty="0">
                  <a:solidFill>
                    <a:schemeClr val="bg1"/>
                  </a:solidFill>
                  <a:latin typeface="Futura BdCn BT"/>
                  <a:ea typeface="HY헤드라인M" pitchFamily="18" charset="-127"/>
                </a:rPr>
                <a:t>, </a:t>
              </a:r>
              <a:r>
                <a:rPr lang="ko-KR" altLang="en-US" dirty="0">
                  <a:solidFill>
                    <a:schemeClr val="bg1"/>
                  </a:solidFill>
                  <a:latin typeface="Futura BdCn BT"/>
                  <a:ea typeface="HY헤드라인M" pitchFamily="18" charset="-127"/>
                </a:rPr>
                <a:t>광고</a:t>
              </a:r>
            </a:p>
          </p:txBody>
        </p:sp>
        <p:sp>
          <p:nvSpPr>
            <p:cNvPr id="8209" name="AutoShape 14"/>
            <p:cNvSpPr>
              <a:spLocks noChangeArrowheads="1"/>
            </p:cNvSpPr>
            <p:nvPr/>
          </p:nvSpPr>
          <p:spPr bwMode="gray">
            <a:xfrm>
              <a:off x="3999" y="1977"/>
              <a:ext cx="1020" cy="340"/>
            </a:xfrm>
            <a:prstGeom prst="roundRect">
              <a:avLst>
                <a:gd name="adj" fmla="val 11764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o-KR" altLang="en-US" sz="1400" dirty="0" smtClean="0">
                  <a:solidFill>
                    <a:srgbClr val="6F6F6F"/>
                  </a:solidFill>
                  <a:latin typeface="Futura BdCn BT"/>
                  <a:ea typeface="HY헤드라인M" pitchFamily="18" charset="-127"/>
                </a:rPr>
                <a:t>시사 </a:t>
              </a:r>
              <a:r>
                <a:rPr lang="en-US" altLang="ko-KR" sz="1400" dirty="0" smtClean="0">
                  <a:solidFill>
                    <a:srgbClr val="6F6F6F"/>
                  </a:solidFill>
                  <a:latin typeface="Futura BdCn BT"/>
                  <a:ea typeface="HY헤드라인M" pitchFamily="18" charset="-127"/>
                </a:rPr>
                <a:t>/</a:t>
              </a:r>
              <a:r>
                <a:rPr lang="ko-KR" altLang="en-US" sz="1400" dirty="0">
                  <a:solidFill>
                    <a:srgbClr val="6F6F6F"/>
                  </a:solidFill>
                  <a:latin typeface="Futura BdCn BT"/>
                  <a:ea typeface="HY헤드라인M" pitchFamily="18" charset="-127"/>
                </a:rPr>
                <a:t>교양 </a:t>
              </a:r>
              <a:r>
                <a:rPr lang="en-US" altLang="ko-KR" sz="1400" dirty="0">
                  <a:solidFill>
                    <a:srgbClr val="6F6F6F"/>
                  </a:solidFill>
                  <a:latin typeface="Futura BdCn BT"/>
                  <a:ea typeface="HY헤드라인M" pitchFamily="18" charset="-127"/>
                </a:rPr>
                <a:t>/</a:t>
              </a:r>
              <a:r>
                <a:rPr lang="en-US" altLang="ko-KR" sz="1400" dirty="0" smtClean="0">
                  <a:solidFill>
                    <a:srgbClr val="6F6F6F"/>
                  </a:solidFill>
                  <a:latin typeface="Futura BdCn BT"/>
                  <a:ea typeface="HY헤드라인M" pitchFamily="18" charset="-127"/>
                </a:rPr>
                <a:t> </a:t>
              </a:r>
              <a:r>
                <a:rPr lang="en-US" altLang="ko-KR" sz="1400" dirty="0" smtClean="0">
                  <a:solidFill>
                    <a:sysClr val="windowText" lastClr="000000"/>
                  </a:solidFill>
                  <a:latin typeface="Futura BdCn BT"/>
                  <a:ea typeface="HY헤드라인M" pitchFamily="18" charset="-127"/>
                </a:rPr>
                <a:t>CF /  MV  </a:t>
              </a:r>
              <a:endParaRPr lang="ko-KR" altLang="en-US" sz="1400" dirty="0">
                <a:solidFill>
                  <a:sysClr val="windowText" lastClr="000000"/>
                </a:solidFill>
                <a:latin typeface="Futura BdCn BT"/>
                <a:ea typeface="HY헤드라인M" pitchFamily="18" charset="-127"/>
              </a:endParaRPr>
            </a:p>
            <a:p>
              <a:r>
                <a:rPr lang="ko-KR" altLang="en-US" sz="1400" dirty="0">
                  <a:solidFill>
                    <a:srgbClr val="6F6F6F"/>
                  </a:solidFill>
                  <a:latin typeface="Futura BdCn BT"/>
                  <a:ea typeface="HY헤드라인M" pitchFamily="18" charset="-127"/>
                </a:rPr>
                <a:t>기업 홍보물 </a:t>
              </a:r>
              <a:r>
                <a:rPr lang="ko-KR" altLang="en-US" sz="1400" dirty="0" smtClean="0">
                  <a:solidFill>
                    <a:srgbClr val="6F6F6F"/>
                  </a:solidFill>
                  <a:latin typeface="Futura BdCn BT"/>
                  <a:ea typeface="HY헤드라인M" pitchFamily="18" charset="-127"/>
                </a:rPr>
                <a:t>제작</a:t>
              </a:r>
              <a:r>
                <a:rPr lang="en-US" altLang="ko-KR" sz="1400" dirty="0" smtClean="0">
                  <a:solidFill>
                    <a:srgbClr val="6F6F6F"/>
                  </a:solidFill>
                  <a:latin typeface="Futura BdCn BT"/>
                  <a:ea typeface="HY헤드라인M" pitchFamily="18" charset="-127"/>
                </a:rPr>
                <a:t>,</a:t>
              </a:r>
              <a:r>
                <a:rPr lang="ko-KR" altLang="en-US" sz="1400" dirty="0" smtClean="0">
                  <a:solidFill>
                    <a:srgbClr val="6F6F6F"/>
                  </a:solidFill>
                  <a:latin typeface="Futura BdCn BT"/>
                  <a:ea typeface="HY헤드라인M" pitchFamily="18" charset="-127"/>
                </a:rPr>
                <a:t>배우모델섭외</a:t>
              </a:r>
              <a:endParaRPr lang="ko-KR" altLang="en-US" sz="1400" dirty="0">
                <a:solidFill>
                  <a:srgbClr val="6F6F6F"/>
                </a:solidFill>
                <a:latin typeface="Futura BdCn BT"/>
                <a:ea typeface="HY헤드라인M" pitchFamily="18" charset="-127"/>
              </a:endParaRP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811843" y="5098289"/>
            <a:ext cx="2864225" cy="900113"/>
            <a:chOff x="3999" y="3140"/>
            <a:chExt cx="1706" cy="567"/>
          </a:xfrm>
        </p:grpSpPr>
        <p:sp>
          <p:nvSpPr>
            <p:cNvPr id="8206" name="AutoShape 10"/>
            <p:cNvSpPr>
              <a:spLocks noChangeArrowheads="1"/>
            </p:cNvSpPr>
            <p:nvPr/>
          </p:nvSpPr>
          <p:spPr bwMode="gray">
            <a:xfrm>
              <a:off x="3999" y="3140"/>
              <a:ext cx="1706" cy="227"/>
            </a:xfrm>
            <a:prstGeom prst="roundRect">
              <a:avLst>
                <a:gd name="adj" fmla="val 16667"/>
              </a:avLst>
            </a:prstGeom>
            <a:solidFill>
              <a:srgbClr val="00A8E2"/>
            </a:solidFill>
            <a:ln w="3175" algn="ctr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ko-KR" altLang="en-US" dirty="0" smtClean="0">
                  <a:solidFill>
                    <a:schemeClr val="bg1"/>
                  </a:solidFill>
                  <a:latin typeface="Futura BdCn BT"/>
                  <a:ea typeface="HY헤드라인M" pitchFamily="18" charset="-127"/>
                </a:rPr>
                <a:t>       방송 인력 공급</a:t>
              </a:r>
              <a:endParaRPr lang="ko-KR" altLang="en-US" dirty="0">
                <a:solidFill>
                  <a:schemeClr val="bg1"/>
                </a:solidFill>
                <a:latin typeface="Futura BdCn BT"/>
                <a:ea typeface="HY헤드라인M" pitchFamily="18" charset="-127"/>
              </a:endParaRPr>
            </a:p>
          </p:txBody>
        </p:sp>
        <p:sp>
          <p:nvSpPr>
            <p:cNvPr id="8207" name="AutoShape 16"/>
            <p:cNvSpPr>
              <a:spLocks noChangeArrowheads="1"/>
            </p:cNvSpPr>
            <p:nvPr/>
          </p:nvSpPr>
          <p:spPr bwMode="gray">
            <a:xfrm>
              <a:off x="3999" y="3367"/>
              <a:ext cx="1706" cy="340"/>
            </a:xfrm>
            <a:prstGeom prst="roundRect">
              <a:avLst>
                <a:gd name="adj" fmla="val 11764"/>
              </a:avLst>
            </a:prstGeom>
            <a:noFill/>
            <a:ln w="3175" algn="ctr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ko-KR" altLang="en-US" sz="1400" dirty="0" smtClean="0">
                  <a:solidFill>
                    <a:srgbClr val="6F6F6F"/>
                  </a:solidFill>
                  <a:latin typeface="Futura BdCn BT"/>
                  <a:ea typeface="HY헤드라인M" pitchFamily="18" charset="-127"/>
                </a:rPr>
                <a:t>국</a:t>
              </a:r>
              <a:r>
                <a:rPr lang="en-US" altLang="ko-KR" sz="1400" dirty="0" smtClean="0">
                  <a:solidFill>
                    <a:srgbClr val="6F6F6F"/>
                  </a:solidFill>
                  <a:latin typeface="Futura BdCn BT"/>
                  <a:ea typeface="HY헤드라인M" pitchFamily="18" charset="-127"/>
                </a:rPr>
                <a:t>.</a:t>
              </a:r>
              <a:r>
                <a:rPr lang="ko-KR" altLang="en-US" sz="1400" dirty="0" smtClean="0">
                  <a:solidFill>
                    <a:srgbClr val="6F6F6F"/>
                  </a:solidFill>
                  <a:latin typeface="Futura BdCn BT"/>
                  <a:ea typeface="HY헤드라인M" pitchFamily="18" charset="-127"/>
                </a:rPr>
                <a:t>내외 연기자 </a:t>
              </a:r>
              <a:r>
                <a:rPr lang="en-US" altLang="ko-KR" sz="1400" dirty="0" smtClean="0">
                  <a:solidFill>
                    <a:srgbClr val="6F6F6F"/>
                  </a:solidFill>
                  <a:latin typeface="Futura BdCn BT"/>
                  <a:ea typeface="HY헤드라인M" pitchFamily="18" charset="-127"/>
                </a:rPr>
                <a:t>/  </a:t>
              </a:r>
              <a:r>
                <a:rPr lang="ko-KR" altLang="en-US" sz="1400" dirty="0" smtClean="0">
                  <a:solidFill>
                    <a:srgbClr val="6F6F6F"/>
                  </a:solidFill>
                  <a:latin typeface="Futura BdCn BT"/>
                  <a:ea typeface="HY헤드라인M" pitchFamily="18" charset="-127"/>
                </a:rPr>
                <a:t>모텔  </a:t>
              </a:r>
              <a:r>
                <a:rPr lang="en-US" altLang="ko-KR" sz="1400" dirty="0" smtClean="0">
                  <a:solidFill>
                    <a:srgbClr val="6F6F6F"/>
                  </a:solidFill>
                  <a:latin typeface="Futura BdCn BT"/>
                  <a:ea typeface="HY헤드라인M" pitchFamily="18" charset="-127"/>
                </a:rPr>
                <a:t>/ </a:t>
              </a:r>
              <a:r>
                <a:rPr lang="ko-KR" altLang="en-US" sz="1400" dirty="0" smtClean="0">
                  <a:solidFill>
                    <a:srgbClr val="6F6F6F"/>
                  </a:solidFill>
                  <a:latin typeface="Futura BdCn BT"/>
                  <a:ea typeface="HY헤드라인M" pitchFamily="18" charset="-127"/>
                </a:rPr>
                <a:t>리포터</a:t>
              </a:r>
              <a:endParaRPr lang="ko-KR" altLang="en-US" sz="1400" dirty="0">
                <a:solidFill>
                  <a:srgbClr val="6F6F6F"/>
                </a:solidFill>
                <a:latin typeface="Futura BdCn BT"/>
                <a:ea typeface="HY헤드라인M" pitchFamily="18" charset="-127"/>
              </a:endParaRPr>
            </a:p>
            <a:p>
              <a:r>
                <a:rPr lang="ko-KR" altLang="en-US" sz="1400" dirty="0" smtClean="0">
                  <a:solidFill>
                    <a:srgbClr val="6F6F6F"/>
                  </a:solidFill>
                  <a:latin typeface="Futura BdCn BT"/>
                  <a:ea typeface="HY헤드라인M" pitchFamily="18" charset="-127"/>
                </a:rPr>
                <a:t>방송 전문기술직 인력</a:t>
              </a:r>
              <a:endParaRPr lang="ko-KR" altLang="en-US" sz="1400" dirty="0">
                <a:solidFill>
                  <a:srgbClr val="6F6F6F"/>
                </a:solidFill>
                <a:latin typeface="Futura BdCn BT"/>
                <a:ea typeface="HY헤드라인M" pitchFamily="18" charset="-127"/>
              </a:endParaRPr>
            </a:p>
          </p:txBody>
        </p:sp>
      </p:grpSp>
      <p:sp>
        <p:nvSpPr>
          <p:cNvPr id="8205" name="Rectangle 2"/>
          <p:cNvSpPr>
            <a:spLocks noChangeArrowheads="1"/>
          </p:cNvSpPr>
          <p:nvPr/>
        </p:nvSpPr>
        <p:spPr bwMode="auto">
          <a:xfrm>
            <a:off x="468313" y="549275"/>
            <a:ext cx="2857500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ko-KR" sz="2000">
                <a:latin typeface="Eras Demi ITC" pitchFamily="34" charset="0"/>
              </a:rPr>
              <a:t>Cooperation Company</a:t>
            </a: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754" y="3717032"/>
            <a:ext cx="2088232" cy="1118719"/>
          </a:xfrm>
          <a:prstGeom prst="rect">
            <a:avLst/>
          </a:prstGeom>
        </p:spPr>
      </p:pic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53057" cy="5549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8313" y="549275"/>
            <a:ext cx="2857500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ko-KR" sz="2000" dirty="0" smtClean="0">
                <a:latin typeface="Eras Demi ITC" pitchFamily="34" charset="0"/>
              </a:rPr>
              <a:t>- </a:t>
            </a:r>
            <a:r>
              <a:rPr lang="ko-KR" altLang="en-US" sz="2000" dirty="0" smtClean="0">
                <a:latin typeface="Eras Demi ITC" pitchFamily="34" charset="0"/>
              </a:rPr>
              <a:t>주요</a:t>
            </a:r>
            <a:r>
              <a:rPr lang="en-US" altLang="ko-KR" sz="2000" dirty="0" smtClean="0">
                <a:latin typeface="Eras Demi ITC" pitchFamily="34" charset="0"/>
              </a:rPr>
              <a:t> </a:t>
            </a:r>
            <a:r>
              <a:rPr lang="ko-KR" altLang="en-US" sz="2000" dirty="0" smtClean="0">
                <a:latin typeface="Eras Demi ITC" pitchFamily="34" charset="0"/>
              </a:rPr>
              <a:t>작품실적</a:t>
            </a:r>
            <a:endParaRPr lang="en-US" altLang="ko-KR" sz="2000" dirty="0">
              <a:latin typeface="Eras Demi ITC" pitchFamily="34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gray">
          <a:xfrm>
            <a:off x="468713" y="884238"/>
            <a:ext cx="2503810" cy="5281066"/>
          </a:xfrm>
          <a:prstGeom prst="roundRect">
            <a:avLst>
              <a:gd name="adj" fmla="val 11764"/>
            </a:avLst>
          </a:prstGeom>
          <a:noFill/>
          <a:ln w="3175" algn="ctr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ko-KR" sz="1400" dirty="0" smtClean="0">
              <a:solidFill>
                <a:srgbClr val="6F6F6F"/>
              </a:solidFill>
              <a:latin typeface="Futura BdCn BT"/>
              <a:ea typeface="HY헤드라인M" pitchFamily="18" charset="-127"/>
            </a:endParaRPr>
          </a:p>
          <a:p>
            <a:endParaRPr lang="en-US" altLang="ko-KR" sz="1400" dirty="0">
              <a:solidFill>
                <a:srgbClr val="6F6F6F"/>
              </a:solidFill>
              <a:latin typeface="Futura BdCn BT"/>
              <a:ea typeface="HY헤드라인M" pitchFamily="18" charset="-127"/>
            </a:endParaRPr>
          </a:p>
          <a:p>
            <a:endParaRPr lang="en-US" altLang="ko-KR" sz="1400" dirty="0" smtClean="0">
              <a:solidFill>
                <a:srgbClr val="6F6F6F"/>
              </a:solidFill>
              <a:latin typeface="Futura BdCn BT"/>
              <a:ea typeface="HY헤드라인M" pitchFamily="18" charset="-127"/>
            </a:endParaRPr>
          </a:p>
          <a:p>
            <a:r>
              <a:rPr lang="en-US" altLang="ko-KR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&lt;</a:t>
            </a:r>
            <a:r>
              <a:rPr lang="ko-KR" altLang="en-US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 방송 </a:t>
            </a:r>
            <a:r>
              <a:rPr lang="en-US" altLang="ko-KR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&gt;</a:t>
            </a:r>
          </a:p>
          <a:p>
            <a:r>
              <a:rPr lang="ko-KR" altLang="en-US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박근형의 추적자 </a:t>
            </a:r>
            <a:r>
              <a:rPr lang="en-US" altLang="ko-KR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– TV</a:t>
            </a:r>
            <a:r>
              <a:rPr lang="ko-KR" altLang="en-US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조선</a:t>
            </a:r>
            <a:endParaRPr lang="en-US" altLang="ko-KR" sz="1400" dirty="0" smtClean="0">
              <a:solidFill>
                <a:srgbClr val="6F6F6F"/>
              </a:solidFill>
              <a:latin typeface="Futura BdCn BT"/>
              <a:ea typeface="HY헤드라인M" pitchFamily="18" charset="-127"/>
            </a:endParaRPr>
          </a:p>
          <a:p>
            <a:r>
              <a:rPr lang="ko-KR" altLang="en-US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그것이 알고 싶다 </a:t>
            </a:r>
            <a:r>
              <a:rPr lang="en-US" altLang="ko-KR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- SBS  </a:t>
            </a:r>
            <a:r>
              <a:rPr lang="ko-KR" altLang="en-US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 </a:t>
            </a:r>
            <a:endParaRPr lang="en-US" altLang="ko-KR" sz="1400" dirty="0" smtClean="0">
              <a:solidFill>
                <a:srgbClr val="6F6F6F"/>
              </a:solidFill>
              <a:latin typeface="Futura BdCn BT"/>
              <a:ea typeface="HY헤드라인M" pitchFamily="18" charset="-127"/>
            </a:endParaRPr>
          </a:p>
          <a:p>
            <a:r>
              <a:rPr lang="ko-KR" altLang="en-US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현장추적</a:t>
            </a:r>
            <a:r>
              <a:rPr lang="en-US" altLang="ko-KR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21 - </a:t>
            </a:r>
            <a:r>
              <a:rPr lang="ko-KR" altLang="en-US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싸이렌</a:t>
            </a:r>
            <a:endParaRPr lang="en-US" altLang="ko-KR" sz="1400" dirty="0">
              <a:solidFill>
                <a:srgbClr val="6F6F6F"/>
              </a:solidFill>
              <a:latin typeface="Futura BdCn BT"/>
              <a:ea typeface="HY헤드라인M" pitchFamily="18" charset="-127"/>
            </a:endParaRPr>
          </a:p>
          <a:p>
            <a:r>
              <a:rPr lang="ko-KR" altLang="en-US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컬투 배란다 쇼 </a:t>
            </a:r>
            <a:r>
              <a:rPr lang="en-US" altLang="ko-KR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-  MBC</a:t>
            </a:r>
          </a:p>
          <a:p>
            <a:r>
              <a:rPr lang="ko-KR" altLang="en-US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실종 어린이 찾기 </a:t>
            </a:r>
            <a:r>
              <a:rPr lang="en-US" altLang="ko-KR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- KBS </a:t>
            </a:r>
            <a:endParaRPr lang="en-US" altLang="ko-KR" sz="1400" dirty="0">
              <a:solidFill>
                <a:srgbClr val="6F6F6F"/>
              </a:solidFill>
              <a:latin typeface="Futura BdCn BT"/>
              <a:ea typeface="HY헤드라인M" pitchFamily="18" charset="-127"/>
            </a:endParaRPr>
          </a:p>
          <a:p>
            <a:r>
              <a:rPr lang="ko-KR" altLang="en-US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재연 프로그램 </a:t>
            </a:r>
            <a:r>
              <a:rPr lang="en-US" altLang="ko-KR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- EBS</a:t>
            </a:r>
          </a:p>
          <a:p>
            <a:r>
              <a:rPr lang="ko-KR" altLang="en-US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불교</a:t>
            </a:r>
            <a:r>
              <a:rPr lang="en-US" altLang="ko-KR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TV – BTN </a:t>
            </a:r>
          </a:p>
          <a:p>
            <a:r>
              <a:rPr lang="ko-KR" altLang="en-US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한국의 문화유산 </a:t>
            </a:r>
            <a:r>
              <a:rPr lang="en-US" altLang="ko-KR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– </a:t>
            </a:r>
            <a:r>
              <a:rPr lang="ko-KR" altLang="en-US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복지</a:t>
            </a:r>
            <a:r>
              <a:rPr lang="en-US" altLang="ko-KR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TV</a:t>
            </a:r>
            <a:endParaRPr lang="en-US" altLang="ko-KR" sz="1400" dirty="0">
              <a:solidFill>
                <a:srgbClr val="6F6F6F"/>
              </a:solidFill>
              <a:latin typeface="Futura BdCn BT"/>
              <a:ea typeface="HY헤드라인M" pitchFamily="18" charset="-127"/>
            </a:endParaRPr>
          </a:p>
          <a:p>
            <a:r>
              <a:rPr lang="ko-KR" altLang="en-US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기타 등등</a:t>
            </a:r>
            <a:endParaRPr lang="en-US" altLang="ko-KR" sz="1400" dirty="0" smtClean="0">
              <a:solidFill>
                <a:srgbClr val="6F6F6F"/>
              </a:solidFill>
              <a:latin typeface="Futura BdCn BT"/>
              <a:ea typeface="HY헤드라인M" pitchFamily="18" charset="-127"/>
            </a:endParaRPr>
          </a:p>
          <a:p>
            <a:endParaRPr lang="en-US" altLang="ko-KR" sz="1400" dirty="0" smtClean="0">
              <a:solidFill>
                <a:srgbClr val="6F6F6F"/>
              </a:solidFill>
              <a:latin typeface="Futura BdCn BT"/>
              <a:ea typeface="HY헤드라인M" pitchFamily="18" charset="-127"/>
            </a:endParaRPr>
          </a:p>
          <a:p>
            <a:r>
              <a:rPr lang="en-US" altLang="ko-KR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&lt; </a:t>
            </a:r>
            <a:r>
              <a:rPr lang="ko-KR" altLang="en-US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영화 </a:t>
            </a:r>
            <a:r>
              <a:rPr lang="en-US" altLang="ko-KR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&gt;</a:t>
            </a:r>
          </a:p>
          <a:p>
            <a:endParaRPr lang="en-US" altLang="ko-KR" sz="1400" dirty="0" smtClean="0">
              <a:solidFill>
                <a:srgbClr val="6F6F6F"/>
              </a:solidFill>
              <a:latin typeface="Futura BdCn BT"/>
              <a:ea typeface="HY헤드라인M" pitchFamily="18" charset="-127"/>
            </a:endParaRPr>
          </a:p>
          <a:p>
            <a:r>
              <a:rPr lang="ko-KR" altLang="en-US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화가 </a:t>
            </a:r>
            <a:r>
              <a:rPr lang="en-US" altLang="ko-KR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– </a:t>
            </a:r>
            <a:r>
              <a:rPr lang="ko-KR" altLang="en-US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전규환감독</a:t>
            </a:r>
            <a:r>
              <a:rPr lang="en-US" altLang="ko-KR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-</a:t>
            </a:r>
            <a:endParaRPr lang="en-US" altLang="ko-KR" sz="1400" dirty="0">
              <a:solidFill>
                <a:srgbClr val="6F6F6F"/>
              </a:solidFill>
              <a:latin typeface="Futura BdCn BT"/>
              <a:ea typeface="HY헤드라인M" pitchFamily="18" charset="-127"/>
            </a:endParaRPr>
          </a:p>
          <a:p>
            <a:r>
              <a:rPr lang="ko-KR" altLang="en-US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고지 전 </a:t>
            </a:r>
            <a:r>
              <a:rPr lang="en-US" altLang="ko-KR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– </a:t>
            </a:r>
            <a:r>
              <a:rPr lang="ko-KR" altLang="en-US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장훈감독</a:t>
            </a:r>
            <a:r>
              <a:rPr lang="en-US" altLang="ko-KR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-</a:t>
            </a:r>
          </a:p>
          <a:p>
            <a:r>
              <a:rPr lang="ko-KR" altLang="en-US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평양 성 </a:t>
            </a:r>
            <a:r>
              <a:rPr lang="en-US" altLang="ko-KR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– </a:t>
            </a:r>
            <a:r>
              <a:rPr lang="ko-KR" altLang="en-US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이준익감독</a:t>
            </a:r>
            <a:r>
              <a:rPr lang="en-US" altLang="ko-KR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-</a:t>
            </a:r>
            <a:endParaRPr lang="en-US" altLang="ko-KR" sz="1400" dirty="0">
              <a:solidFill>
                <a:srgbClr val="6F6F6F"/>
              </a:solidFill>
              <a:latin typeface="Futura BdCn BT"/>
              <a:ea typeface="HY헤드라인M" pitchFamily="18" charset="-127"/>
            </a:endParaRPr>
          </a:p>
          <a:p>
            <a:r>
              <a:rPr lang="ko-KR" altLang="en-US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친구</a:t>
            </a:r>
            <a:r>
              <a:rPr lang="en-US" altLang="ko-KR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2 – </a:t>
            </a:r>
            <a:r>
              <a:rPr lang="ko-KR" altLang="en-US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곽경택감독</a:t>
            </a:r>
            <a:r>
              <a:rPr lang="en-US" altLang="ko-KR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-</a:t>
            </a:r>
          </a:p>
          <a:p>
            <a:r>
              <a:rPr lang="ko-KR" altLang="en-US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타투이스트 </a:t>
            </a:r>
            <a:r>
              <a:rPr lang="en-US" altLang="ko-KR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– </a:t>
            </a:r>
            <a:r>
              <a:rPr lang="ko-KR" altLang="en-US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이서 감독</a:t>
            </a:r>
            <a:r>
              <a:rPr lang="en-US" altLang="ko-KR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-</a:t>
            </a:r>
            <a:endParaRPr lang="en-US" altLang="ko-KR" sz="1400" dirty="0">
              <a:solidFill>
                <a:srgbClr val="6F6F6F"/>
              </a:solidFill>
              <a:latin typeface="Futura BdCn BT"/>
              <a:ea typeface="HY헤드라인M" pitchFamily="18" charset="-127"/>
            </a:endParaRPr>
          </a:p>
          <a:p>
            <a:r>
              <a:rPr lang="ko-KR" altLang="en-US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그랜드파더 </a:t>
            </a:r>
            <a:r>
              <a:rPr lang="en-US" altLang="ko-KR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– </a:t>
            </a:r>
            <a:r>
              <a:rPr lang="ko-KR" altLang="en-US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이서 감독</a:t>
            </a:r>
            <a:r>
              <a:rPr lang="en-US" altLang="ko-KR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- </a:t>
            </a:r>
          </a:p>
          <a:p>
            <a:r>
              <a:rPr lang="ko-KR" altLang="en-US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못생긴 발 </a:t>
            </a:r>
            <a:r>
              <a:rPr lang="en-US" altLang="ko-KR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– </a:t>
            </a:r>
            <a:r>
              <a:rPr lang="ko-KR" altLang="en-US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임윤기 감독</a:t>
            </a:r>
            <a:r>
              <a:rPr lang="en-US" altLang="ko-KR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-</a:t>
            </a:r>
            <a:endParaRPr lang="en-US" altLang="ko-KR" sz="1400" dirty="0">
              <a:solidFill>
                <a:srgbClr val="6F6F6F"/>
              </a:solidFill>
              <a:latin typeface="Futura BdCn BT"/>
              <a:ea typeface="HY헤드라인M" pitchFamily="18" charset="-127"/>
            </a:endParaRPr>
          </a:p>
          <a:p>
            <a:r>
              <a:rPr lang="ko-KR" altLang="en-US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인형의 기사 </a:t>
            </a:r>
            <a:r>
              <a:rPr lang="en-US" altLang="ko-KR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– </a:t>
            </a:r>
            <a:r>
              <a:rPr lang="ko-KR" altLang="en-US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박광현감독</a:t>
            </a:r>
            <a:r>
              <a:rPr lang="en-US" altLang="ko-KR" sz="1400" dirty="0" smtClean="0">
                <a:solidFill>
                  <a:srgbClr val="6F6F6F"/>
                </a:solidFill>
                <a:latin typeface="Futura BdCn BT"/>
                <a:ea typeface="HY헤드라인M" pitchFamily="18" charset="-127"/>
              </a:rPr>
              <a:t>-</a:t>
            </a:r>
          </a:p>
          <a:p>
            <a:endParaRPr lang="en-US" altLang="ko-KR" sz="1400" dirty="0">
              <a:solidFill>
                <a:srgbClr val="6F6F6F"/>
              </a:solidFill>
              <a:latin typeface="Futura BdCn BT"/>
              <a:ea typeface="HY헤드라인M" pitchFamily="18" charset="-127"/>
            </a:endParaRPr>
          </a:p>
          <a:p>
            <a:endParaRPr lang="en-US" altLang="ko-KR" sz="1400" dirty="0" smtClean="0">
              <a:solidFill>
                <a:srgbClr val="6F6F6F"/>
              </a:solidFill>
              <a:latin typeface="Futura BdCn BT"/>
              <a:ea typeface="HY헤드라인M" pitchFamily="18" charset="-127"/>
            </a:endParaRPr>
          </a:p>
          <a:p>
            <a:endParaRPr lang="en-US" altLang="ko-KR" sz="1400" dirty="0" smtClean="0">
              <a:solidFill>
                <a:srgbClr val="6F6F6F"/>
              </a:solidFill>
              <a:latin typeface="Futura BdCn BT"/>
              <a:ea typeface="HY헤드라인M" pitchFamily="18" charset="-127"/>
            </a:endParaRPr>
          </a:p>
          <a:p>
            <a:endParaRPr lang="ko-KR" altLang="en-US" sz="1600" dirty="0">
              <a:solidFill>
                <a:srgbClr val="6F6F6F"/>
              </a:solidFill>
              <a:latin typeface="Futura BdCn BT"/>
              <a:ea typeface="HY헤드라인M" pitchFamily="18" charset="-127"/>
            </a:endParaRPr>
          </a:p>
        </p:txBody>
      </p:sp>
      <p:pic>
        <p:nvPicPr>
          <p:cNvPr id="2050" name="Picture 2" descr="친구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429388"/>
            <a:ext cx="1815501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c.zumst.com/feed/image/ondata/37/596/M000069097/image_173x24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422503"/>
            <a:ext cx="1895673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cc.zumst.com/feed/image/ondata/37/764/M000067737/image_173x24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7" y="4422503"/>
            <a:ext cx="1896139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박근형의 추적자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16632"/>
            <a:ext cx="1224136" cy="2328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그것이 알고 싶다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374" y="131930"/>
            <a:ext cx="1505379" cy="231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현장추적 싸이렌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681" y="151723"/>
            <a:ext cx="1356420" cy="229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어려운 물리학, EBS 다큐를 통해 접해보자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592756"/>
            <a:ext cx="1811219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KBS1 '생방송 실종 어린이를 찾습니다' 허은아 대표님 출연!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151723"/>
            <a:ext cx="1536099" cy="229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www.bbsi.co.kr/BBSADMIN/data/program/201452611643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424" y="2584178"/>
            <a:ext cx="1830824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://www.iwbc.co.kr/ActiveFile/iwbc.co.kr/itemimg/375b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306" y="2592756"/>
            <a:ext cx="2110120" cy="181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66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915816" y="2132856"/>
            <a:ext cx="2857500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ko-KR" sz="2000" dirty="0">
              <a:latin typeface="Eras Demi ITC" pitchFamily="34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632" y="5024853"/>
            <a:ext cx="9138367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서울시 영등포구당산동</a:t>
            </a:r>
            <a:r>
              <a:rPr lang="en-US" altLang="ko-KR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50</a:t>
            </a:r>
            <a:r>
              <a:rPr lang="ko-KR" altLang="en-US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길 </a:t>
            </a:r>
            <a:r>
              <a:rPr lang="en-US" altLang="ko-KR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11-1 </a:t>
            </a:r>
            <a:r>
              <a:rPr lang="ko-KR" altLang="en-US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지층</a:t>
            </a:r>
            <a:endParaRPr lang="en-US" altLang="ko-KR" b="1" cap="none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en-US" altLang="ko-K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rId2"/>
              </a:rPr>
              <a:t>TEL:070-4150-0055</a:t>
            </a:r>
            <a:endParaRPr lang="en-US" altLang="ko-KR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en-US" altLang="ko-KR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FAX:02-2634-0255</a:t>
            </a:r>
          </a:p>
          <a:p>
            <a:pPr algn="ctr"/>
            <a:r>
              <a:rPr lang="en-US" altLang="ko-K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MOBILE:010-4917-6943</a:t>
            </a:r>
          </a:p>
          <a:p>
            <a:pPr algn="ctr"/>
            <a:r>
              <a:rPr lang="en-US" altLang="ko-KR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E-MAIL:hangang6943@daum.net</a:t>
            </a:r>
            <a:endParaRPr lang="en-US" altLang="ko-KR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178" y="4009615"/>
            <a:ext cx="6121400" cy="917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23528" y="2550786"/>
            <a:ext cx="8568952" cy="4099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ko-KR" altLang="en-US" sz="4400" dirty="0" smtClean="0">
                <a:latin typeface="Eras Demi ITC" pitchFamily="34" charset="0"/>
              </a:rPr>
              <a:t>      </a:t>
            </a:r>
            <a:r>
              <a:rPr lang="ko-KR" altLang="en-US" sz="4400" dirty="0" smtClean="0">
                <a:solidFill>
                  <a:schemeClr val="accent1"/>
                </a:solidFill>
                <a:latin typeface="Eras Demi ITC" pitchFamily="34" charset="0"/>
              </a:rPr>
              <a:t>㈜ 푸른 별 엔터테인먼트</a:t>
            </a:r>
            <a:endParaRPr lang="en-US" altLang="ko-KR" sz="4400" dirty="0">
              <a:solidFill>
                <a:schemeClr val="accent1"/>
              </a:solidFill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370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401</Words>
  <Application>Microsoft Office PowerPoint</Application>
  <PresentationFormat>화면 슬라이드 쇼(4:3)</PresentationFormat>
  <Paragraphs>100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7" baseType="lpstr">
      <vt:lpstr>Futura BdCn BT</vt:lpstr>
      <vt:lpstr>HY견명조</vt:lpstr>
      <vt:lpstr>HY헤드라인M</vt:lpstr>
      <vt:lpstr>맑은 고딕</vt:lpstr>
      <vt:lpstr>한컴 쿨재즈 B</vt:lpstr>
      <vt:lpstr>휴먼각진그래픽</vt:lpstr>
      <vt:lpstr>Arial</vt:lpstr>
      <vt:lpstr>Eras Demi ITC</vt:lpstr>
      <vt:lpstr>Estrangelo Edessa</vt:lpstr>
      <vt:lpstr>Rockwell</vt:lpstr>
      <vt:lpstr>Office 테마</vt:lpstr>
      <vt:lpstr>    푸른별엔터테인먼트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2</cp:lastModifiedBy>
  <cp:revision>39</cp:revision>
  <dcterms:created xsi:type="dcterms:W3CDTF">2012-01-30T03:21:26Z</dcterms:created>
  <dcterms:modified xsi:type="dcterms:W3CDTF">2015-01-15T00:12:32Z</dcterms:modified>
</cp:coreProperties>
</file>