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7" r:id="rId7"/>
    <p:sldId id="261" r:id="rId8"/>
    <p:sldId id="260" r:id="rId9"/>
    <p:sldId id="262" r:id="rId10"/>
    <p:sldId id="263" r:id="rId11"/>
    <p:sldId id="266" r:id="rId12"/>
    <p:sldId id="270" r:id="rId13"/>
    <p:sldId id="271" r:id="rId14"/>
    <p:sldId id="272" r:id="rId15"/>
    <p:sldId id="273" r:id="rId16"/>
    <p:sldId id="274" r:id="rId17"/>
    <p:sldId id="269" r:id="rId18"/>
    <p:sldId id="268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A900"/>
    <a:srgbClr val="A5BA7C"/>
    <a:srgbClr val="F2B800"/>
    <a:srgbClr val="7A5D00"/>
    <a:srgbClr val="2E2A4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746" autoAdjust="0"/>
  </p:normalViewPr>
  <p:slideViewPr>
    <p:cSldViewPr>
      <p:cViewPr>
        <p:scale>
          <a:sx n="80" d="100"/>
          <a:sy n="80" d="100"/>
        </p:scale>
        <p:origin x="-360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38C4-B2DE-437F-9B85-8F841FBA8411}" type="datetimeFigureOut">
              <a:rPr lang="ko-KR" altLang="en-US" smtClean="0"/>
              <a:pPr/>
              <a:t>2015-04-23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332-3397-4777-8F98-D997A207263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8884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38C4-B2DE-437F-9B85-8F841FBA8411}" type="datetimeFigureOut">
              <a:rPr lang="ko-KR" altLang="en-US" smtClean="0"/>
              <a:pPr/>
              <a:t>2015-04-23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332-3397-4777-8F98-D997A207263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19476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38C4-B2DE-437F-9B85-8F841FBA8411}" type="datetimeFigureOut">
              <a:rPr lang="ko-KR" altLang="en-US" smtClean="0"/>
              <a:pPr/>
              <a:t>2015-04-23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332-3397-4777-8F98-D997A207263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95964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38C4-B2DE-437F-9B85-8F841FBA8411}" type="datetimeFigureOut">
              <a:rPr lang="ko-KR" altLang="en-US" smtClean="0"/>
              <a:pPr/>
              <a:t>2015-04-23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332-3397-4777-8F98-D997A207263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2149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38C4-B2DE-437F-9B85-8F841FBA8411}" type="datetimeFigureOut">
              <a:rPr lang="ko-KR" altLang="en-US" smtClean="0"/>
              <a:pPr/>
              <a:t>2015-04-23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332-3397-4777-8F98-D997A207263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62378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38C4-B2DE-437F-9B85-8F841FBA8411}" type="datetimeFigureOut">
              <a:rPr lang="ko-KR" altLang="en-US" smtClean="0"/>
              <a:pPr/>
              <a:t>2015-04-23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332-3397-4777-8F98-D997A207263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6126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38C4-B2DE-437F-9B85-8F841FBA8411}" type="datetimeFigureOut">
              <a:rPr lang="ko-KR" altLang="en-US" smtClean="0"/>
              <a:pPr/>
              <a:t>2015-04-23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332-3397-4777-8F98-D997A207263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99880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38C4-B2DE-437F-9B85-8F841FBA8411}" type="datetimeFigureOut">
              <a:rPr lang="ko-KR" altLang="en-US" smtClean="0"/>
              <a:pPr/>
              <a:t>2015-04-23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332-3397-4777-8F98-D997A207263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9396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38C4-B2DE-437F-9B85-8F841FBA8411}" type="datetimeFigureOut">
              <a:rPr lang="ko-KR" altLang="en-US" smtClean="0"/>
              <a:pPr/>
              <a:t>2015-04-23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332-3397-4777-8F98-D997A207263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8658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38C4-B2DE-437F-9B85-8F841FBA8411}" type="datetimeFigureOut">
              <a:rPr lang="ko-KR" altLang="en-US" smtClean="0"/>
              <a:pPr/>
              <a:t>2015-04-23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332-3397-4777-8F98-D997A207263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54212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38C4-B2DE-437F-9B85-8F841FBA8411}" type="datetimeFigureOut">
              <a:rPr lang="ko-KR" altLang="en-US" smtClean="0"/>
              <a:pPr/>
              <a:t>2015-04-23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332-3397-4777-8F98-D997A207263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79985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A38C4-B2DE-437F-9B85-8F841FBA8411}" type="datetimeFigureOut">
              <a:rPr lang="ko-KR" altLang="en-US" smtClean="0"/>
              <a:pPr/>
              <a:t>2015-04-23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86332-3397-4777-8F98-D997A207263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1751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975" t="8353" r="13363" b="21658"/>
          <a:stretch/>
        </p:blipFill>
        <p:spPr bwMode="auto">
          <a:xfrm rot="10800000">
            <a:off x="323528" y="1628800"/>
            <a:ext cx="3888432" cy="3641687"/>
          </a:xfrm>
          <a:prstGeom prst="ellipse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851920" y="2708920"/>
            <a:ext cx="5292080" cy="464023"/>
          </a:xfrm>
        </p:spPr>
        <p:txBody>
          <a:bodyPr>
            <a:normAutofit fontScale="92500"/>
          </a:bodyPr>
          <a:lstStyle/>
          <a:p>
            <a:pPr algn="l"/>
            <a:r>
              <a:rPr lang="en-US" altLang="ko-KR" sz="2200" dirty="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HAEMIL ENT .ltd     </a:t>
            </a:r>
            <a:r>
              <a:rPr lang="en-US" altLang="ko-K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BUSINESS PROFILE               </a:t>
            </a:r>
            <a:endParaRPr lang="ko-KR" altLang="en-US" sz="2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275856" y="3068960"/>
            <a:ext cx="5868144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부제목 2"/>
          <p:cNvSpPr txBox="1">
            <a:spLocks/>
          </p:cNvSpPr>
          <p:nvPr/>
        </p:nvSpPr>
        <p:spPr>
          <a:xfrm>
            <a:off x="7416824" y="3108993"/>
            <a:ext cx="1691680" cy="392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8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 Unicode MS" panose="020B0604020202020204" pitchFamily="50" charset="-127"/>
              </a:rPr>
              <a:t>회사소개서</a:t>
            </a:r>
            <a:endParaRPr lang="ko-KR" altLang="en-US" sz="1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779912" y="2411596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rgbClr val="C000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Great Company</a:t>
            </a:r>
            <a:endParaRPr lang="ko-KR" altLang="en-US" dirty="0">
              <a:solidFill>
                <a:srgbClr val="C00000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4636"/>
          <a:stretch/>
        </p:blipFill>
        <p:spPr bwMode="auto">
          <a:xfrm>
            <a:off x="0" y="1"/>
            <a:ext cx="37799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부제목 2"/>
          <p:cNvSpPr txBox="1">
            <a:spLocks/>
          </p:cNvSpPr>
          <p:nvPr/>
        </p:nvSpPr>
        <p:spPr>
          <a:xfrm>
            <a:off x="7236296" y="5557265"/>
            <a:ext cx="1907704" cy="392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8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 Unicode MS" panose="020B0604020202020204" pitchFamily="50" charset="-127"/>
              </a:rPr>
              <a:t>㈜ </a:t>
            </a:r>
            <a:r>
              <a:rPr lang="ko-KR" altLang="en-US" sz="1800" dirty="0" err="1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 Unicode MS" panose="020B0604020202020204" pitchFamily="50" charset="-127"/>
              </a:rPr>
              <a:t>해밀기획</a:t>
            </a:r>
            <a:endParaRPr lang="ko-KR" altLang="en-US" sz="1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 Unicode MS" panose="020B0604020202020204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6879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AutoShape 104"/>
          <p:cNvSpPr>
            <a:spLocks noChangeArrowheads="1"/>
          </p:cNvSpPr>
          <p:nvPr/>
        </p:nvSpPr>
        <p:spPr bwMode="auto">
          <a:xfrm>
            <a:off x="6876257" y="3057341"/>
            <a:ext cx="2018911" cy="227643"/>
          </a:xfrm>
          <a:prstGeom prst="leftArrow">
            <a:avLst>
              <a:gd name="adj1" fmla="val 49778"/>
              <a:gd name="adj2" fmla="val 61174"/>
            </a:avLst>
          </a:prstGeom>
          <a:solidFill>
            <a:srgbClr val="FE7F00"/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uLnTx/>
              <a:uFillTx/>
              <a:latin typeface="Times New Roman"/>
              <a:ea typeface="바탕"/>
            </a:endParaRPr>
          </a:p>
        </p:txBody>
      </p:sp>
      <p:sp>
        <p:nvSpPr>
          <p:cNvPr id="103" name="AutoShape 64"/>
          <p:cNvSpPr>
            <a:spLocks noChangeArrowheads="1"/>
          </p:cNvSpPr>
          <p:nvPr/>
        </p:nvSpPr>
        <p:spPr bwMode="auto">
          <a:xfrm>
            <a:off x="6876257" y="4365104"/>
            <a:ext cx="2028418" cy="359762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DEDEE0">
                <a:lumMod val="50000"/>
              </a:srgb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본사 제작프로그램 투입</a:t>
            </a:r>
          </a:p>
        </p:txBody>
      </p:sp>
      <p:sp>
        <p:nvSpPr>
          <p:cNvPr id="104" name="AutoShape 66"/>
          <p:cNvSpPr>
            <a:spLocks noChangeArrowheads="1"/>
          </p:cNvSpPr>
          <p:nvPr/>
        </p:nvSpPr>
        <p:spPr bwMode="auto">
          <a:xfrm>
            <a:off x="6876257" y="4813076"/>
            <a:ext cx="2027796" cy="336316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DEDEE0">
                <a:lumMod val="50000"/>
              </a:srgb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전문 교육자 확보 </a:t>
            </a:r>
          </a:p>
        </p:txBody>
      </p:sp>
      <p:sp>
        <p:nvSpPr>
          <p:cNvPr id="109" name="AutoShape 98"/>
          <p:cNvSpPr>
            <a:spLocks noChangeArrowheads="1"/>
          </p:cNvSpPr>
          <p:nvPr/>
        </p:nvSpPr>
        <p:spPr bwMode="auto">
          <a:xfrm>
            <a:off x="6876257" y="5231158"/>
            <a:ext cx="2028417" cy="312043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DEDEE0">
                <a:lumMod val="50000"/>
              </a:srgb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전문 교육프로그램 개발</a:t>
            </a:r>
          </a:p>
        </p:txBody>
      </p:sp>
      <p:sp>
        <p:nvSpPr>
          <p:cNvPr id="110" name="AutoShape 108"/>
          <p:cNvSpPr>
            <a:spLocks noChangeArrowheads="1"/>
          </p:cNvSpPr>
          <p:nvPr/>
        </p:nvSpPr>
        <p:spPr bwMode="auto">
          <a:xfrm>
            <a:off x="6876257" y="5661942"/>
            <a:ext cx="2028417" cy="329642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DEDEE0">
                <a:lumMod val="50000"/>
              </a:srgb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프로모션</a:t>
            </a: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매니지먼트</a:t>
            </a:r>
          </a:p>
        </p:txBody>
      </p:sp>
      <p:sp>
        <p:nvSpPr>
          <p:cNvPr id="116" name="AutoShape 108"/>
          <p:cNvSpPr>
            <a:spLocks noChangeArrowheads="1"/>
          </p:cNvSpPr>
          <p:nvPr/>
        </p:nvSpPr>
        <p:spPr bwMode="auto">
          <a:xfrm>
            <a:off x="6876256" y="3861047"/>
            <a:ext cx="2018913" cy="373087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DEDEE0">
                <a:lumMod val="50000"/>
              </a:srgb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다양한 제작 프로그램 개발</a:t>
            </a:r>
          </a:p>
        </p:txBody>
      </p:sp>
      <p:sp>
        <p:nvSpPr>
          <p:cNvPr id="117" name="AutoShape 108"/>
          <p:cNvSpPr>
            <a:spLocks noChangeArrowheads="1"/>
          </p:cNvSpPr>
          <p:nvPr/>
        </p:nvSpPr>
        <p:spPr bwMode="auto">
          <a:xfrm>
            <a:off x="6876256" y="3429000"/>
            <a:ext cx="2018913" cy="335167"/>
          </a:xfrm>
          <a:prstGeom prst="roundRect">
            <a:avLst>
              <a:gd name="adj" fmla="val 16667"/>
            </a:avLst>
          </a:prstGeom>
          <a:noFill/>
          <a:ln w="3175">
            <a:solidFill>
              <a:srgbClr val="DEDEE0">
                <a:lumMod val="50000"/>
              </a:srgb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관련 제작사 확보</a:t>
            </a: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10482" y="1"/>
            <a:ext cx="9154482" cy="476671"/>
          </a:xfrm>
          <a:solidFill>
            <a:schemeClr val="accent5">
              <a:lumMod val="50000"/>
            </a:schemeClr>
          </a:solidFill>
        </p:spPr>
        <p:txBody>
          <a:bodyPr anchor="b">
            <a:normAutofit/>
          </a:bodyPr>
          <a:lstStyle/>
          <a:p>
            <a:pPr algn="l"/>
            <a:r>
              <a:rPr lang="ko-KR" altLang="en-US" sz="1400" b="1" dirty="0" smtClean="0">
                <a:solidFill>
                  <a:schemeClr val="bg2"/>
                </a:solidFill>
              </a:rPr>
              <a:t>㈜ </a:t>
            </a:r>
            <a:r>
              <a:rPr lang="ko-KR" altLang="en-US" sz="1400" b="1" dirty="0" err="1" smtClean="0">
                <a:solidFill>
                  <a:schemeClr val="bg2"/>
                </a:solidFill>
              </a:rPr>
              <a:t>해밀기획</a:t>
            </a:r>
            <a:r>
              <a:rPr lang="en-US" altLang="ko-KR" sz="1400" b="1" dirty="0" smtClean="0">
                <a:solidFill>
                  <a:schemeClr val="bg2"/>
                </a:solidFill>
              </a:rPr>
              <a:t>                                                                                                    BUSINESS  PROFILE</a:t>
            </a:r>
            <a:endParaRPr lang="ko-KR" altLang="en-US" sz="1400" b="1" dirty="0">
              <a:solidFill>
                <a:schemeClr val="bg2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79512" y="692696"/>
            <a:ext cx="2840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latin typeface="+mj-ea"/>
                <a:ea typeface="+mj-ea"/>
              </a:rPr>
              <a:t>3</a:t>
            </a:r>
            <a:r>
              <a:rPr lang="en-US" altLang="ko-KR" dirty="0" smtClean="0">
                <a:latin typeface="+mj-ea"/>
                <a:ea typeface="+mj-ea"/>
              </a:rPr>
              <a:t>. </a:t>
            </a:r>
            <a:r>
              <a:rPr lang="ko-KR" altLang="en-US" dirty="0" err="1" smtClean="0">
                <a:latin typeface="+mj-ea"/>
                <a:ea typeface="+mj-ea"/>
              </a:rPr>
              <a:t>해밀</a:t>
            </a:r>
            <a:r>
              <a:rPr lang="en-US" altLang="ko-KR" dirty="0" smtClean="0">
                <a:latin typeface="+mj-ea"/>
                <a:ea typeface="+mj-ea"/>
              </a:rPr>
              <a:t>academy </a:t>
            </a:r>
            <a:r>
              <a:rPr lang="ko-KR" altLang="en-US" dirty="0" smtClean="0">
                <a:latin typeface="+mj-ea"/>
                <a:ea typeface="+mj-ea"/>
              </a:rPr>
              <a:t>운영전략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8676456" y="6274480"/>
            <a:ext cx="504056" cy="610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0" name="AutoShape 103"/>
          <p:cNvSpPr>
            <a:spLocks noChangeArrowheads="1"/>
          </p:cNvSpPr>
          <p:nvPr/>
        </p:nvSpPr>
        <p:spPr bwMode="auto">
          <a:xfrm>
            <a:off x="189004" y="6259504"/>
            <a:ext cx="3502876" cy="168924"/>
          </a:xfrm>
          <a:prstGeom prst="rightArrow">
            <a:avLst>
              <a:gd name="adj1" fmla="val 55065"/>
              <a:gd name="adj2" fmla="val 62635"/>
            </a:avLst>
          </a:prstGeom>
          <a:solidFill>
            <a:srgbClr val="2075B7"/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바탕"/>
            </a:endParaRPr>
          </a:p>
        </p:txBody>
      </p:sp>
      <p:sp>
        <p:nvSpPr>
          <p:cNvPr id="102" name="AutoShape 100"/>
          <p:cNvSpPr>
            <a:spLocks noChangeArrowheads="1"/>
          </p:cNvSpPr>
          <p:nvPr/>
        </p:nvSpPr>
        <p:spPr bwMode="auto">
          <a:xfrm>
            <a:off x="467544" y="1340768"/>
            <a:ext cx="8137187" cy="634021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lvl="0" algn="ctr" latinLnBrk="0"/>
            <a:r>
              <a:rPr lang="en-US" altLang="ko-KR" sz="1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loan</a:t>
            </a:r>
            <a:r>
              <a:rPr kumimoji="0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및 </a:t>
            </a:r>
            <a:r>
              <a:rPr kumimoji="0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PPL</a:t>
            </a:r>
            <a:r>
              <a:rPr kumimoji="0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투자를 통한 제작사 상호간의 사업공유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FFE389"/>
                </a:solidFill>
                <a:effectLst/>
                <a:uLnTx/>
                <a:uFillTx/>
                <a:latin typeface="Arial" charset="0"/>
                <a:ea typeface="HY헤드라인M" pitchFamily="18" charset="-127"/>
              </a:rPr>
              <a:t>Order Fulfillment &amp; Customer Need  </a:t>
            </a:r>
            <a:r>
              <a:rPr kumimoji="0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신속 대응</a:t>
            </a:r>
          </a:p>
        </p:txBody>
      </p:sp>
      <p:sp>
        <p:nvSpPr>
          <p:cNvPr id="105" name="AutoShape 67"/>
          <p:cNvSpPr>
            <a:spLocks noChangeArrowheads="1"/>
          </p:cNvSpPr>
          <p:nvPr/>
        </p:nvSpPr>
        <p:spPr bwMode="auto">
          <a:xfrm>
            <a:off x="189004" y="4254525"/>
            <a:ext cx="3518900" cy="326603"/>
          </a:xfrm>
          <a:prstGeom prst="roundRect">
            <a:avLst>
              <a:gd name="adj" fmla="val 0"/>
            </a:avLst>
          </a:prstGeom>
          <a:noFill/>
          <a:ln w="9525">
            <a:solidFill>
              <a:srgbClr val="DEDEE0">
                <a:lumMod val="50000"/>
              </a:srgb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교육생 모니터링 지속 </a:t>
            </a:r>
          </a:p>
        </p:txBody>
      </p:sp>
      <p:sp>
        <p:nvSpPr>
          <p:cNvPr id="106" name="AutoShape 92"/>
          <p:cNvSpPr>
            <a:spLocks noChangeArrowheads="1"/>
          </p:cNvSpPr>
          <p:nvPr/>
        </p:nvSpPr>
        <p:spPr bwMode="auto">
          <a:xfrm>
            <a:off x="178140" y="2852936"/>
            <a:ext cx="3513740" cy="400255"/>
          </a:xfrm>
          <a:prstGeom prst="roundRect">
            <a:avLst>
              <a:gd name="adj" fmla="val 0"/>
            </a:avLst>
          </a:prstGeom>
          <a:noFill/>
          <a:ln w="9525">
            <a:solidFill>
              <a:srgbClr val="DEDEE0">
                <a:lumMod val="50000"/>
              </a:srgb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자체 제작 프로그램 확보</a:t>
            </a: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-</a:t>
            </a: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금융대출</a:t>
            </a: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</a:t>
            </a: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투자</a:t>
            </a:r>
          </a:p>
        </p:txBody>
      </p:sp>
      <p:sp>
        <p:nvSpPr>
          <p:cNvPr id="107" name="AutoShape 96"/>
          <p:cNvSpPr>
            <a:spLocks noChangeArrowheads="1"/>
          </p:cNvSpPr>
          <p:nvPr/>
        </p:nvSpPr>
        <p:spPr bwMode="auto">
          <a:xfrm>
            <a:off x="178140" y="3341773"/>
            <a:ext cx="3513740" cy="332992"/>
          </a:xfrm>
          <a:prstGeom prst="roundRect">
            <a:avLst>
              <a:gd name="adj" fmla="val 0"/>
            </a:avLst>
          </a:prstGeom>
          <a:noFill/>
          <a:ln w="9525">
            <a:solidFill>
              <a:srgbClr val="DEDEE0">
                <a:lumMod val="50000"/>
              </a:srgb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적극 투자를 통한 프로그램 별 선 순환 구조 유지</a:t>
            </a:r>
            <a:endParaRPr kumimoji="0" lang="en-US" altLang="ko-KR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8" name="AutoShape 97"/>
          <p:cNvSpPr>
            <a:spLocks noChangeArrowheads="1"/>
          </p:cNvSpPr>
          <p:nvPr/>
        </p:nvSpPr>
        <p:spPr bwMode="auto">
          <a:xfrm>
            <a:off x="172980" y="3759121"/>
            <a:ext cx="3518900" cy="360933"/>
          </a:xfrm>
          <a:prstGeom prst="roundRect">
            <a:avLst>
              <a:gd name="adj" fmla="val 0"/>
            </a:avLst>
          </a:prstGeom>
          <a:noFill/>
          <a:ln w="9525">
            <a:solidFill>
              <a:srgbClr val="DEDEE0">
                <a:lumMod val="50000"/>
              </a:srgb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정확한 수요 예측 분석</a:t>
            </a:r>
          </a:p>
        </p:txBody>
      </p:sp>
      <p:sp>
        <p:nvSpPr>
          <p:cNvPr id="111" name="Text Box 112"/>
          <p:cNvSpPr txBox="1">
            <a:spLocks noChangeArrowheads="1"/>
          </p:cNvSpPr>
          <p:nvPr/>
        </p:nvSpPr>
        <p:spPr bwMode="auto">
          <a:xfrm>
            <a:off x="178140" y="2348880"/>
            <a:ext cx="3513740" cy="338554"/>
          </a:xfrm>
          <a:prstGeom prst="rect">
            <a:avLst/>
          </a:prstGeom>
          <a:solidFill>
            <a:sysClr val="windowText" lastClr="000000">
              <a:lumMod val="50000"/>
              <a:lumOff val="50000"/>
            </a:sysClr>
          </a:solidFill>
          <a:ln w="9525">
            <a:solidFill>
              <a:srgbClr val="DEDEE0">
                <a:lumMod val="50000"/>
              </a:srgb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itchFamily="34" charset="0"/>
                <a:sym typeface="Wingdings"/>
              </a:rPr>
              <a:t></a:t>
            </a:r>
            <a:r>
              <a:rPr kumimoji="0" lang="ko-KR" alt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itchFamily="34" charset="0"/>
                <a:sym typeface="Wingdings 2"/>
              </a:rPr>
              <a:t>  사업 운영 전략</a:t>
            </a:r>
            <a:endParaRPr kumimoji="0" lang="ko-KR" altLang="en-US" sz="1600" b="1" i="1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112" name="AutoShape 67"/>
          <p:cNvSpPr>
            <a:spLocks noChangeArrowheads="1"/>
          </p:cNvSpPr>
          <p:nvPr/>
        </p:nvSpPr>
        <p:spPr bwMode="auto">
          <a:xfrm>
            <a:off x="172980" y="4689078"/>
            <a:ext cx="3518900" cy="402263"/>
          </a:xfrm>
          <a:prstGeom prst="roundRect">
            <a:avLst>
              <a:gd name="adj" fmla="val 0"/>
            </a:avLst>
          </a:prstGeom>
          <a:noFill/>
          <a:ln w="9525">
            <a:solidFill>
              <a:srgbClr val="DEDEE0">
                <a:lumMod val="50000"/>
              </a:srgb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지속적인 프로그램 개발</a:t>
            </a: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</a:t>
            </a: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드라마</a:t>
            </a: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영화</a:t>
            </a: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.CF…)</a:t>
            </a:r>
            <a:endParaRPr kumimoji="0" lang="ko-KR" altLang="en-US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3" name="AutoShape 67"/>
          <p:cNvSpPr>
            <a:spLocks noChangeArrowheads="1"/>
          </p:cNvSpPr>
          <p:nvPr/>
        </p:nvSpPr>
        <p:spPr bwMode="auto">
          <a:xfrm>
            <a:off x="172981" y="5229838"/>
            <a:ext cx="3518900" cy="410549"/>
          </a:xfrm>
          <a:prstGeom prst="roundRect">
            <a:avLst>
              <a:gd name="adj" fmla="val 0"/>
            </a:avLst>
          </a:prstGeom>
          <a:noFill/>
          <a:ln w="9525">
            <a:solidFill>
              <a:srgbClr val="DEDEE0">
                <a:lumMod val="50000"/>
              </a:srgb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지속적 교육사업 확대</a:t>
            </a: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</a:t>
            </a: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연기자</a:t>
            </a: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스텝</a:t>
            </a: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전문인력</a:t>
            </a: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</a:t>
            </a:r>
            <a:endParaRPr kumimoji="0" lang="ko-KR" altLang="en-US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4" name="AutoShape 67"/>
          <p:cNvSpPr>
            <a:spLocks noChangeArrowheads="1"/>
          </p:cNvSpPr>
          <p:nvPr/>
        </p:nvSpPr>
        <p:spPr bwMode="auto">
          <a:xfrm>
            <a:off x="172981" y="5784404"/>
            <a:ext cx="3518900" cy="365558"/>
          </a:xfrm>
          <a:prstGeom prst="roundRect">
            <a:avLst>
              <a:gd name="adj" fmla="val 0"/>
            </a:avLst>
          </a:prstGeom>
          <a:noFill/>
          <a:ln w="9525">
            <a:solidFill>
              <a:srgbClr val="DEDEE0">
                <a:lumMod val="50000"/>
              </a:srgb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전문가 집단 확대</a:t>
            </a: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</a:t>
            </a: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연출자</a:t>
            </a: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기획자</a:t>
            </a: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  <a:r>
              <a:rPr kumimoji="0" lang="ko-KR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교수진</a:t>
            </a: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……)</a:t>
            </a:r>
            <a:endParaRPr kumimoji="0" lang="ko-KR" altLang="en-US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115" name="그룹 114"/>
          <p:cNvGrpSpPr/>
          <p:nvPr/>
        </p:nvGrpSpPr>
        <p:grpSpPr>
          <a:xfrm>
            <a:off x="3020354" y="2518157"/>
            <a:ext cx="3999920" cy="3985478"/>
            <a:chOff x="3545489" y="2071015"/>
            <a:chExt cx="3530111" cy="3367041"/>
          </a:xfrm>
        </p:grpSpPr>
        <p:sp>
          <p:nvSpPr>
            <p:cNvPr id="118" name="AutoShape 78"/>
            <p:cNvSpPr>
              <a:spLocks noChangeArrowheads="1"/>
            </p:cNvSpPr>
            <p:nvPr/>
          </p:nvSpPr>
          <p:spPr bwMode="auto">
            <a:xfrm rot="14246172">
              <a:off x="3913979" y="2205838"/>
              <a:ext cx="2838662" cy="3068582"/>
            </a:xfrm>
            <a:custGeom>
              <a:avLst/>
              <a:gdLst>
                <a:gd name="T0" fmla="*/ 188172598 w 21600"/>
                <a:gd name="T1" fmla="*/ 0 h 21600"/>
                <a:gd name="T2" fmla="*/ 45875795 w 21600"/>
                <a:gd name="T3" fmla="*/ 188346086 h 21600"/>
                <a:gd name="T4" fmla="*/ 188172598 w 21600"/>
                <a:gd name="T5" fmla="*/ 91666880 h 21600"/>
                <a:gd name="T6" fmla="*/ 330469417 w 21600"/>
                <a:gd name="T7" fmla="*/ 18834608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4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267" y="10815"/>
                  </a:moveTo>
                  <a:cubicBezTo>
                    <a:pt x="5267" y="10810"/>
                    <a:pt x="5267" y="10805"/>
                    <a:pt x="5267" y="10800"/>
                  </a:cubicBezTo>
                  <a:cubicBezTo>
                    <a:pt x="5267" y="7744"/>
                    <a:pt x="7744" y="5267"/>
                    <a:pt x="10800" y="5267"/>
                  </a:cubicBezTo>
                  <a:cubicBezTo>
                    <a:pt x="13855" y="5267"/>
                    <a:pt x="16333" y="7744"/>
                    <a:pt x="16333" y="10800"/>
                  </a:cubicBezTo>
                  <a:cubicBezTo>
                    <a:pt x="16333" y="10805"/>
                    <a:pt x="16332" y="10810"/>
                    <a:pt x="16332" y="10815"/>
                  </a:cubicBezTo>
                  <a:lnTo>
                    <a:pt x="21599" y="10829"/>
                  </a:lnTo>
                  <a:cubicBezTo>
                    <a:pt x="21599" y="10819"/>
                    <a:pt x="21600" y="1080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809"/>
                    <a:pt x="0" y="10819"/>
                    <a:pt x="0" y="1082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바탕"/>
              </a:endParaRPr>
            </a:p>
          </p:txBody>
        </p:sp>
        <p:sp>
          <p:nvSpPr>
            <p:cNvPr id="119" name="AutoShape 78"/>
            <p:cNvSpPr>
              <a:spLocks noChangeArrowheads="1"/>
            </p:cNvSpPr>
            <p:nvPr/>
          </p:nvSpPr>
          <p:spPr bwMode="auto">
            <a:xfrm rot="3446172">
              <a:off x="3872805" y="2236647"/>
              <a:ext cx="2833678" cy="3068582"/>
            </a:xfrm>
            <a:custGeom>
              <a:avLst/>
              <a:gdLst>
                <a:gd name="T0" fmla="*/ 188172598 w 21600"/>
                <a:gd name="T1" fmla="*/ 0 h 21600"/>
                <a:gd name="T2" fmla="*/ 45875795 w 21600"/>
                <a:gd name="T3" fmla="*/ 188346086 h 21600"/>
                <a:gd name="T4" fmla="*/ 188172598 w 21600"/>
                <a:gd name="T5" fmla="*/ 91666880 h 21600"/>
                <a:gd name="T6" fmla="*/ 330469417 w 21600"/>
                <a:gd name="T7" fmla="*/ 18834608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4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267" y="10815"/>
                  </a:moveTo>
                  <a:cubicBezTo>
                    <a:pt x="5267" y="10810"/>
                    <a:pt x="5267" y="10805"/>
                    <a:pt x="5267" y="10800"/>
                  </a:cubicBezTo>
                  <a:cubicBezTo>
                    <a:pt x="5267" y="7744"/>
                    <a:pt x="7744" y="5267"/>
                    <a:pt x="10800" y="5267"/>
                  </a:cubicBezTo>
                  <a:cubicBezTo>
                    <a:pt x="13855" y="5267"/>
                    <a:pt x="16333" y="7744"/>
                    <a:pt x="16333" y="10800"/>
                  </a:cubicBezTo>
                  <a:cubicBezTo>
                    <a:pt x="16333" y="10805"/>
                    <a:pt x="16332" y="10810"/>
                    <a:pt x="16332" y="10815"/>
                  </a:cubicBezTo>
                  <a:lnTo>
                    <a:pt x="21599" y="10829"/>
                  </a:lnTo>
                  <a:cubicBezTo>
                    <a:pt x="21599" y="10819"/>
                    <a:pt x="21600" y="1080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809"/>
                    <a:pt x="0" y="10819"/>
                    <a:pt x="0" y="10829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바탕"/>
              </a:endParaRPr>
            </a:p>
          </p:txBody>
        </p:sp>
        <p:grpSp>
          <p:nvGrpSpPr>
            <p:cNvPr id="120" name="그룹 119"/>
            <p:cNvGrpSpPr/>
            <p:nvPr/>
          </p:nvGrpSpPr>
          <p:grpSpPr>
            <a:xfrm>
              <a:off x="3545489" y="2071015"/>
              <a:ext cx="3530111" cy="3367041"/>
              <a:chOff x="3545489" y="2056963"/>
              <a:chExt cx="3530111" cy="3367041"/>
            </a:xfrm>
          </p:grpSpPr>
          <p:sp>
            <p:nvSpPr>
              <p:cNvPr id="121" name="Oval 79"/>
              <p:cNvSpPr>
                <a:spLocks noChangeArrowheads="1"/>
              </p:cNvSpPr>
              <p:nvPr/>
            </p:nvSpPr>
            <p:spPr bwMode="auto">
              <a:xfrm>
                <a:off x="4914887" y="2056963"/>
                <a:ext cx="792776" cy="722178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</a:rPr>
                  <a:t>수익</a:t>
                </a:r>
                <a:endPara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</a:rPr>
                  <a:t>극대화</a:t>
                </a:r>
                <a:endParaRPr kumimoji="0" lang="en-US" altLang="ko-KR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122" name="Oval 80"/>
              <p:cNvSpPr>
                <a:spLocks noChangeArrowheads="1"/>
              </p:cNvSpPr>
              <p:nvPr/>
            </p:nvSpPr>
            <p:spPr bwMode="auto">
              <a:xfrm>
                <a:off x="6312994" y="3373977"/>
                <a:ext cx="762606" cy="754534"/>
              </a:xfrm>
              <a:prstGeom prst="ellipse">
                <a:avLst/>
              </a:prstGeom>
              <a:solidFill>
                <a:srgbClr val="DEA9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</a:rPr>
                  <a:t>차별화</a:t>
                </a:r>
                <a:endPara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</a:rPr>
                  <a:t>마케팅</a:t>
                </a:r>
                <a:endParaRPr kumimoji="0" lang="en-US" altLang="ko-K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123" name="Oval 81"/>
              <p:cNvSpPr>
                <a:spLocks noChangeArrowheads="1"/>
              </p:cNvSpPr>
              <p:nvPr/>
            </p:nvSpPr>
            <p:spPr bwMode="auto">
              <a:xfrm>
                <a:off x="4902403" y="4694708"/>
                <a:ext cx="838638" cy="729296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</a:rPr>
                  <a:t>컨텐츠 </a:t>
                </a:r>
                <a:endPara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</a:rPr>
                  <a:t>확보</a:t>
                </a:r>
                <a:endPara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</a:rPr>
                  <a:t>시스템</a:t>
                </a:r>
                <a:endPara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4" name="Oval 82"/>
              <p:cNvSpPr>
                <a:spLocks noChangeArrowheads="1"/>
              </p:cNvSpPr>
              <p:nvPr/>
            </p:nvSpPr>
            <p:spPr bwMode="auto">
              <a:xfrm>
                <a:off x="3545489" y="3349070"/>
                <a:ext cx="843307" cy="754599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ko-KR" sz="1400" b="1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</a:rPr>
                  <a:t>철저한</a:t>
                </a:r>
                <a:endPara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</a:rPr>
                  <a:t> 관리 및</a:t>
                </a:r>
                <a:endPara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</a:rPr>
                  <a:t>출구확</a:t>
                </a:r>
                <a:r>
                  <a:rPr kumimoji="0" lang="ko-KR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</a:rPr>
                  <a:t>보</a:t>
                </a:r>
                <a:endPara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</a:endParaRPr>
              </a:p>
            </p:txBody>
          </p:sp>
          <p:sp>
            <p:nvSpPr>
              <p:cNvPr id="125" name="WordArt 101"/>
              <p:cNvSpPr>
                <a:spLocks noChangeArrowheads="1" noChangeShapeType="1" noTextEdit="1"/>
              </p:cNvSpPr>
              <p:nvPr/>
            </p:nvSpPr>
            <p:spPr bwMode="auto">
              <a:xfrm rot="13276488">
                <a:off x="4027858" y="4387779"/>
                <a:ext cx="967528" cy="299625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0972980"/>
                  </a:avLst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800" b="1" i="0" u="none" strike="noStrike" kern="10" cap="none" spc="0" normalizeH="0" baseline="0" noProof="0" dirty="0" smtClean="0">
                    <a:ln w="9525">
                      <a:noFill/>
                      <a:round/>
                      <a:headEnd/>
                      <a:tailEnd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바탕"/>
                    <a:cs typeface="Arial"/>
                  </a:rPr>
                  <a:t>OPERATION</a:t>
                </a:r>
                <a:endParaRPr kumimoji="0" lang="ko-KR" altLang="en-US" sz="800" b="1" i="0" u="none" strike="noStrike" kern="10" cap="none" spc="0" normalizeH="0" baseline="0" noProof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바탕"/>
                  <a:cs typeface="Arial"/>
                </a:endParaRPr>
              </a:p>
            </p:txBody>
          </p:sp>
          <p:sp>
            <p:nvSpPr>
              <p:cNvPr id="126" name="WordArt 102"/>
              <p:cNvSpPr>
                <a:spLocks noChangeArrowheads="1" noChangeShapeType="1" noTextEdit="1"/>
              </p:cNvSpPr>
              <p:nvPr/>
            </p:nvSpPr>
            <p:spPr bwMode="auto">
              <a:xfrm rot="2708322">
                <a:off x="5536717" y="2794399"/>
                <a:ext cx="1059666" cy="534084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2382379"/>
                  </a:avLst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800" b="1" i="0" u="none" strike="noStrike" kern="10" cap="none" spc="0" normalizeH="0" baseline="0" noProof="0" dirty="0" smtClean="0">
                    <a:ln w="9525">
                      <a:noFill/>
                      <a:round/>
                      <a:headEnd/>
                      <a:tailEnd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바탕"/>
                    <a:cs typeface="Arial"/>
                  </a:rPr>
                  <a:t>MARKETING</a:t>
                </a:r>
                <a:endParaRPr kumimoji="0" lang="ko-KR" altLang="en-US" sz="800" b="1" i="0" u="none" strike="noStrike" kern="10" cap="none" spc="0" normalizeH="0" baseline="0" noProof="0" dirty="0" smtClean="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바탕"/>
                  <a:cs typeface="Arial"/>
                </a:endParaRPr>
              </a:p>
            </p:txBody>
          </p:sp>
          <p:sp>
            <p:nvSpPr>
              <p:cNvPr id="127" name="타원 126"/>
              <p:cNvSpPr/>
              <p:nvPr/>
            </p:nvSpPr>
            <p:spPr>
              <a:xfrm>
                <a:off x="4515897" y="2968048"/>
                <a:ext cx="1677361" cy="1570184"/>
              </a:xfrm>
              <a:prstGeom prst="ellipse">
                <a:avLst/>
              </a:prstGeom>
              <a:solidFill>
                <a:srgbClr val="DEDEE0"/>
              </a:solidFill>
              <a:ln w="42500" cap="flat" cmpd="sng" algn="ctr">
                <a:solidFill>
                  <a:srgbClr val="AD0101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/>
                  <a:ea typeface="바탕"/>
                  <a:cs typeface="+mn-cs"/>
                </a:endParaRPr>
              </a:p>
            </p:txBody>
          </p:sp>
          <p:sp>
            <p:nvSpPr>
              <p:cNvPr id="128" name="직사각형 127"/>
              <p:cNvSpPr/>
              <p:nvPr/>
            </p:nvSpPr>
            <p:spPr>
              <a:xfrm>
                <a:off x="4690605" y="3919004"/>
                <a:ext cx="12618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latin typeface="Arial" charset="0"/>
                    <a:ea typeface="바탕"/>
                  </a:rPr>
                  <a:t>Customer</a:t>
                </a:r>
                <a:endParaRPr kumimoji="0" lang="en-US" altLang="ko-KR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charset="0"/>
                  <a:ea typeface="바탕"/>
                </a:endParaRPr>
              </a:p>
            </p:txBody>
          </p:sp>
          <p:sp>
            <p:nvSpPr>
              <p:cNvPr id="129" name="직사각형 128"/>
              <p:cNvSpPr/>
              <p:nvPr/>
            </p:nvSpPr>
            <p:spPr>
              <a:xfrm>
                <a:off x="4638027" y="3288122"/>
                <a:ext cx="1470432" cy="4420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4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</a:rPr>
                  <a:t>NEW</a:t>
                </a:r>
                <a:r>
                  <a:rPr kumimoji="0" lang="ko-KR" altLang="en-US" sz="14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</a:rPr>
                  <a:t>교육학원</a:t>
                </a:r>
                <a:endPara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4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</a:rPr>
                  <a:t>”</a:t>
                </a:r>
                <a:r>
                  <a:rPr lang="ko-KR" altLang="en-US" sz="1400" b="1" kern="0" dirty="0" err="1" smtClean="0"/>
                  <a:t>해밀</a:t>
                </a:r>
                <a:r>
                  <a:rPr lang="en-US" altLang="ko-KR" sz="1400" b="1" kern="0" dirty="0" smtClean="0"/>
                  <a:t>academy</a:t>
                </a:r>
                <a:r>
                  <a:rPr kumimoji="0" lang="en-US" altLang="ko-KR" sz="14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</a:rPr>
                  <a:t>”</a:t>
                </a:r>
              </a:p>
            </p:txBody>
          </p:sp>
          <p:sp>
            <p:nvSpPr>
              <p:cNvPr id="130" name="이등변 삼각형 129"/>
              <p:cNvSpPr/>
              <p:nvPr/>
            </p:nvSpPr>
            <p:spPr bwMode="auto">
              <a:xfrm>
                <a:off x="5024982" y="3776698"/>
                <a:ext cx="619129" cy="214314"/>
              </a:xfrm>
              <a:prstGeom prst="triangle">
                <a:avLst/>
              </a:prstGeom>
              <a:gradFill flip="none" rotWithShape="1">
                <a:gsLst>
                  <a:gs pos="0">
                    <a:sysClr val="window" lastClr="FFFFFF">
                      <a:shade val="30000"/>
                      <a:satMod val="115000"/>
                    </a:sysClr>
                  </a:gs>
                  <a:gs pos="50000">
                    <a:sysClr val="window" lastClr="FFFFFF">
                      <a:shade val="67500"/>
                      <a:satMod val="115000"/>
                    </a:sysClr>
                  </a:gs>
                  <a:gs pos="100000">
                    <a:sysClr val="window" lastClr="FFFFFF">
                      <a:shade val="100000"/>
                      <a:satMod val="115000"/>
                    </a:sysClr>
                  </a:gs>
                </a:gsLst>
                <a:lin ang="162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ko-KR" alt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굴림체" pitchFamily="49" charset="-127"/>
                  <a:ea typeface="굴림체" pitchFamily="49" charset="-127"/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1399478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10482" y="1"/>
            <a:ext cx="9154482" cy="476671"/>
          </a:xfrm>
          <a:solidFill>
            <a:schemeClr val="accent5">
              <a:lumMod val="50000"/>
            </a:schemeClr>
          </a:solidFill>
        </p:spPr>
        <p:txBody>
          <a:bodyPr anchor="b">
            <a:normAutofit/>
          </a:bodyPr>
          <a:lstStyle/>
          <a:p>
            <a:pPr algn="l"/>
            <a:r>
              <a:rPr lang="ko-KR" altLang="en-US" sz="1400" b="1" dirty="0" smtClean="0">
                <a:solidFill>
                  <a:schemeClr val="bg2"/>
                </a:solidFill>
              </a:rPr>
              <a:t>㈜ </a:t>
            </a:r>
            <a:r>
              <a:rPr lang="ko-KR" altLang="en-US" sz="1400" b="1" dirty="0" err="1" smtClean="0">
                <a:solidFill>
                  <a:schemeClr val="bg2"/>
                </a:solidFill>
              </a:rPr>
              <a:t>해밀기획</a:t>
            </a:r>
            <a:r>
              <a:rPr lang="en-US" altLang="ko-KR" sz="1400" b="1" dirty="0" smtClean="0">
                <a:solidFill>
                  <a:schemeClr val="bg2"/>
                </a:solidFill>
              </a:rPr>
              <a:t>                                                                                                    BUSINESS  PROFILE</a:t>
            </a:r>
            <a:endParaRPr lang="ko-KR" altLang="en-US" sz="1400" b="1" dirty="0">
              <a:solidFill>
                <a:schemeClr val="bg2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79512" y="692696"/>
            <a:ext cx="2379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prstClr val="black"/>
                </a:solidFill>
              </a:rPr>
              <a:t>3</a:t>
            </a:r>
            <a:r>
              <a:rPr lang="en-US" altLang="ko-KR" dirty="0" smtClean="0">
                <a:solidFill>
                  <a:prstClr val="black"/>
                </a:solidFill>
              </a:rPr>
              <a:t>. </a:t>
            </a:r>
            <a:r>
              <a:rPr lang="ko-KR" altLang="en-US" dirty="0" err="1" smtClean="0">
                <a:solidFill>
                  <a:prstClr val="black"/>
                </a:solidFill>
              </a:rPr>
              <a:t>해밀</a:t>
            </a:r>
            <a:r>
              <a:rPr lang="en-US" altLang="ko-KR" dirty="0" smtClean="0">
                <a:solidFill>
                  <a:prstClr val="black"/>
                </a:solidFill>
              </a:rPr>
              <a:t>academy </a:t>
            </a:r>
            <a:r>
              <a:rPr lang="ko-KR" altLang="en-US" dirty="0" err="1" smtClean="0">
                <a:solidFill>
                  <a:prstClr val="black"/>
                </a:solidFill>
              </a:rPr>
              <a:t>비젼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8676456" y="6274480"/>
            <a:ext cx="504056" cy="610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11</a:t>
            </a:r>
            <a:endParaRPr lang="ko-KR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 rot="16200000">
            <a:off x="-352500" y="4248543"/>
            <a:ext cx="1947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1400" dirty="0">
                <a:solidFill>
                  <a:prstClr val="white"/>
                </a:solidFill>
              </a:rPr>
              <a:t>business Performance</a:t>
            </a:r>
          </a:p>
        </p:txBody>
      </p:sp>
      <p:sp>
        <p:nvSpPr>
          <p:cNvPr id="37" name="AutoShape 11"/>
          <p:cNvSpPr>
            <a:spLocks noChangeArrowheads="1"/>
          </p:cNvSpPr>
          <p:nvPr/>
        </p:nvSpPr>
        <p:spPr bwMode="auto">
          <a:xfrm rot="18841692">
            <a:off x="688485" y="3633258"/>
            <a:ext cx="2581950" cy="508000"/>
          </a:xfrm>
          <a:prstGeom prst="notchedRightArrow">
            <a:avLst>
              <a:gd name="adj1" fmla="val 50000"/>
              <a:gd name="adj2" fmla="val 30647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altLang="ko-KR" sz="1500" b="1" dirty="0">
                <a:solidFill>
                  <a:srgbClr val="DA0000"/>
                </a:solidFill>
              </a:rPr>
              <a:t>Transformation </a:t>
            </a:r>
            <a:r>
              <a:rPr lang="ko-KR" altLang="en-US" sz="1500" b="1" dirty="0">
                <a:solidFill>
                  <a:srgbClr val="DA0000"/>
                </a:solidFill>
              </a:rPr>
              <a:t>가속화</a:t>
            </a:r>
          </a:p>
          <a:p>
            <a:pPr algn="ctr"/>
            <a:endParaRPr lang="en-US" altLang="ko-KR" sz="1500" b="1" dirty="0">
              <a:solidFill>
                <a:srgbClr val="DA0000"/>
              </a:solidFill>
            </a:endParaRPr>
          </a:p>
        </p:txBody>
      </p:sp>
      <p:sp>
        <p:nvSpPr>
          <p:cNvPr id="38" name="Rectangle 16"/>
          <p:cNvSpPr>
            <a:spLocks noChangeArrowheads="1"/>
          </p:cNvSpPr>
          <p:nvPr/>
        </p:nvSpPr>
        <p:spPr bwMode="auto">
          <a:xfrm>
            <a:off x="856654" y="1366392"/>
            <a:ext cx="7747794" cy="1128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85750" indent="-285750">
              <a:lnSpc>
                <a:spcPct val="110000"/>
              </a:lnSpc>
              <a:buSzPct val="80000"/>
              <a:buFont typeface="Arial" panose="020B0604020202020204" pitchFamily="34" charset="0"/>
              <a:buChar char="•"/>
            </a:pPr>
            <a:r>
              <a:rPr lang="ko-KR" altLang="en-US" sz="1400" dirty="0" smtClean="0">
                <a:solidFill>
                  <a:prstClr val="black"/>
                </a:solidFill>
              </a:rPr>
              <a:t>교육생 오디션</a:t>
            </a:r>
            <a:r>
              <a:rPr lang="en-US" altLang="ko-KR" sz="1400" dirty="0" smtClean="0">
                <a:solidFill>
                  <a:prstClr val="black"/>
                </a:solidFill>
              </a:rPr>
              <a:t>, </a:t>
            </a:r>
            <a:r>
              <a:rPr lang="ko-KR" altLang="en-US" sz="1400" dirty="0" err="1" smtClean="0">
                <a:solidFill>
                  <a:prstClr val="black"/>
                </a:solidFill>
              </a:rPr>
              <a:t>케스팅</a:t>
            </a:r>
            <a:r>
              <a:rPr lang="en-US" altLang="ko-KR" sz="1400" dirty="0" smtClean="0">
                <a:solidFill>
                  <a:prstClr val="black"/>
                </a:solidFill>
              </a:rPr>
              <a:t>, </a:t>
            </a:r>
            <a:r>
              <a:rPr lang="ko-KR" altLang="en-US" sz="1400" dirty="0" smtClean="0">
                <a:solidFill>
                  <a:prstClr val="black"/>
                </a:solidFill>
              </a:rPr>
              <a:t>출연할 수 있는 프로그램 확보</a:t>
            </a:r>
            <a:r>
              <a:rPr lang="en-US" altLang="ko-KR" sz="1400" dirty="0" smtClean="0">
                <a:solidFill>
                  <a:prstClr val="black"/>
                </a:solidFill>
              </a:rPr>
              <a:t>.</a:t>
            </a:r>
            <a:r>
              <a:rPr lang="ko-KR" altLang="en-US" sz="1400" dirty="0" smtClean="0">
                <a:solidFill>
                  <a:prstClr val="black"/>
                </a:solidFill>
              </a:rPr>
              <a:t> </a:t>
            </a:r>
            <a:endParaRPr lang="en-US" altLang="ko-KR" sz="1400" dirty="0" smtClean="0">
              <a:solidFill>
                <a:prstClr val="black"/>
              </a:solidFill>
            </a:endParaRPr>
          </a:p>
          <a:p>
            <a:pPr marL="285750" indent="-285750">
              <a:lnSpc>
                <a:spcPct val="110000"/>
              </a:lnSpc>
              <a:buSzPct val="80000"/>
              <a:buFont typeface="Arial" panose="020B0604020202020204" pitchFamily="34" charset="0"/>
              <a:buChar char="•"/>
            </a:pPr>
            <a:r>
              <a:rPr lang="ko-KR" altLang="en-US" sz="1400" dirty="0" smtClean="0">
                <a:solidFill>
                  <a:prstClr val="black"/>
                </a:solidFill>
              </a:rPr>
              <a:t>기획사</a:t>
            </a:r>
            <a:r>
              <a:rPr lang="en-US" altLang="ko-KR" sz="1400" dirty="0" smtClean="0">
                <a:solidFill>
                  <a:prstClr val="black"/>
                </a:solidFill>
              </a:rPr>
              <a:t>,</a:t>
            </a:r>
            <a:r>
              <a:rPr lang="ko-KR" altLang="en-US" sz="1400" dirty="0" smtClean="0">
                <a:solidFill>
                  <a:prstClr val="black"/>
                </a:solidFill>
              </a:rPr>
              <a:t>제작사</a:t>
            </a:r>
            <a:r>
              <a:rPr lang="en-US" altLang="ko-KR" sz="1400" dirty="0" smtClean="0">
                <a:solidFill>
                  <a:prstClr val="black"/>
                </a:solidFill>
              </a:rPr>
              <a:t>,</a:t>
            </a:r>
            <a:r>
              <a:rPr lang="ko-KR" altLang="en-US" sz="1400" dirty="0" smtClean="0">
                <a:solidFill>
                  <a:prstClr val="black"/>
                </a:solidFill>
              </a:rPr>
              <a:t>방송사 및 관련 회원</a:t>
            </a:r>
            <a:r>
              <a:rPr lang="en-US" altLang="ko-KR" sz="1400" dirty="0" smtClean="0">
                <a:solidFill>
                  <a:prstClr val="black"/>
                </a:solidFill>
              </a:rPr>
              <a:t>,</a:t>
            </a:r>
            <a:r>
              <a:rPr lang="ko-KR" altLang="en-US" sz="1400" dirty="0" err="1" smtClean="0">
                <a:solidFill>
                  <a:prstClr val="black"/>
                </a:solidFill>
              </a:rPr>
              <a:t>회원사</a:t>
            </a:r>
            <a:r>
              <a:rPr lang="ko-KR" altLang="en-US" sz="1400" dirty="0" smtClean="0">
                <a:solidFill>
                  <a:prstClr val="black"/>
                </a:solidFill>
              </a:rPr>
              <a:t> 등</a:t>
            </a:r>
            <a:r>
              <a:rPr lang="ko-KR" altLang="en-US" sz="1400" dirty="0">
                <a:solidFill>
                  <a:prstClr val="black"/>
                </a:solidFill>
              </a:rPr>
              <a:t>에 </a:t>
            </a:r>
            <a:r>
              <a:rPr lang="ko-KR" altLang="en-US" sz="1400" dirty="0" err="1" smtClean="0">
                <a:solidFill>
                  <a:prstClr val="black"/>
                </a:solidFill>
              </a:rPr>
              <a:t>케스</a:t>
            </a:r>
            <a:r>
              <a:rPr lang="ko-KR" altLang="en-US" sz="1400" dirty="0" err="1">
                <a:solidFill>
                  <a:prstClr val="black"/>
                </a:solidFill>
              </a:rPr>
              <a:t>팅</a:t>
            </a:r>
            <a:r>
              <a:rPr lang="ko-KR" altLang="en-US" sz="1400" dirty="0">
                <a:solidFill>
                  <a:prstClr val="black"/>
                </a:solidFill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</a:rPr>
              <a:t>TO</a:t>
            </a:r>
            <a:r>
              <a:rPr lang="ko-KR" altLang="en-US" sz="1400" dirty="0" smtClean="0">
                <a:solidFill>
                  <a:prstClr val="black"/>
                </a:solidFill>
              </a:rPr>
              <a:t> 확보</a:t>
            </a:r>
            <a:r>
              <a:rPr lang="en-US" altLang="ko-KR" sz="1400" dirty="0" smtClean="0">
                <a:solidFill>
                  <a:prstClr val="black"/>
                </a:solidFill>
              </a:rPr>
              <a:t>.</a:t>
            </a:r>
          </a:p>
          <a:p>
            <a:pPr marL="285750" indent="-285750">
              <a:lnSpc>
                <a:spcPct val="110000"/>
              </a:lnSpc>
              <a:buSzPct val="80000"/>
              <a:buFont typeface="Arial" panose="020B0604020202020204" pitchFamily="34" charset="0"/>
              <a:buChar char="•"/>
            </a:pPr>
            <a:r>
              <a:rPr lang="ko-KR" altLang="en-US" sz="1400" dirty="0" smtClean="0">
                <a:solidFill>
                  <a:prstClr val="black"/>
                </a:solidFill>
              </a:rPr>
              <a:t>자체 </a:t>
            </a:r>
            <a:r>
              <a:rPr lang="ko-KR" altLang="en-US" sz="1400" dirty="0" err="1" smtClean="0">
                <a:solidFill>
                  <a:prstClr val="black"/>
                </a:solidFill>
              </a:rPr>
              <a:t>메니지먼트</a:t>
            </a:r>
            <a:r>
              <a:rPr lang="ko-KR" altLang="en-US" sz="1400" dirty="0" err="1">
                <a:solidFill>
                  <a:prstClr val="black"/>
                </a:solidFill>
              </a:rPr>
              <a:t>할</a:t>
            </a:r>
            <a:r>
              <a:rPr lang="ko-KR" altLang="en-US" sz="1400" dirty="0">
                <a:solidFill>
                  <a:prstClr val="black"/>
                </a:solidFill>
              </a:rPr>
              <a:t> </a:t>
            </a:r>
            <a:r>
              <a:rPr lang="ko-KR" altLang="en-US" sz="1400" dirty="0" smtClean="0">
                <a:solidFill>
                  <a:prstClr val="black"/>
                </a:solidFill>
              </a:rPr>
              <a:t>수 있는 연기자 확보</a:t>
            </a:r>
            <a:r>
              <a:rPr lang="en-US" altLang="ko-KR" sz="1400" dirty="0" smtClean="0">
                <a:solidFill>
                  <a:prstClr val="black"/>
                </a:solidFill>
              </a:rPr>
              <a:t>(</a:t>
            </a:r>
            <a:r>
              <a:rPr lang="ko-KR" altLang="en-US" sz="1400" dirty="0" smtClean="0">
                <a:solidFill>
                  <a:prstClr val="black"/>
                </a:solidFill>
              </a:rPr>
              <a:t>국</a:t>
            </a:r>
            <a:r>
              <a:rPr lang="ko-KR" altLang="en-US" sz="1400" dirty="0">
                <a:solidFill>
                  <a:prstClr val="black"/>
                </a:solidFill>
              </a:rPr>
              <a:t>내</a:t>
            </a:r>
            <a:r>
              <a:rPr lang="en-US" altLang="ko-KR" sz="1400" dirty="0" smtClean="0">
                <a:solidFill>
                  <a:prstClr val="black"/>
                </a:solidFill>
              </a:rPr>
              <a:t>,</a:t>
            </a:r>
            <a:r>
              <a:rPr lang="ko-KR" altLang="en-US" sz="1400" dirty="0" smtClean="0">
                <a:solidFill>
                  <a:prstClr val="black"/>
                </a:solidFill>
              </a:rPr>
              <a:t>외</a:t>
            </a:r>
            <a:r>
              <a:rPr lang="en-US" altLang="ko-KR" sz="1400" dirty="0" smtClean="0">
                <a:solidFill>
                  <a:prstClr val="black"/>
                </a:solidFill>
              </a:rPr>
              <a:t>)</a:t>
            </a:r>
            <a:r>
              <a:rPr lang="ko-KR" altLang="en-US" sz="1400" dirty="0" smtClean="0">
                <a:solidFill>
                  <a:prstClr val="black"/>
                </a:solidFill>
              </a:rPr>
              <a:t> 및 계약</a:t>
            </a:r>
            <a:r>
              <a:rPr lang="en-US" altLang="ko-KR" sz="1400" dirty="0" smtClean="0">
                <a:solidFill>
                  <a:prstClr val="black"/>
                </a:solidFill>
              </a:rPr>
              <a:t>.</a:t>
            </a:r>
            <a:endParaRPr lang="en-US" altLang="ko-KR" sz="1400" dirty="0">
              <a:solidFill>
                <a:prstClr val="black"/>
              </a:solidFill>
            </a:endParaRPr>
          </a:p>
        </p:txBody>
      </p:sp>
      <p:sp>
        <p:nvSpPr>
          <p:cNvPr id="39" name="Text Box 34"/>
          <p:cNvSpPr txBox="1">
            <a:spLocks noChangeArrowheads="1"/>
          </p:cNvSpPr>
          <p:nvPr/>
        </p:nvSpPr>
        <p:spPr bwMode="auto">
          <a:xfrm rot="16200000">
            <a:off x="-579181" y="4524358"/>
            <a:ext cx="24012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business Performance</a:t>
            </a:r>
          </a:p>
        </p:txBody>
      </p:sp>
      <p:cxnSp>
        <p:nvCxnSpPr>
          <p:cNvPr id="40" name="직선 화살표 연결선 39"/>
          <p:cNvCxnSpPr/>
          <p:nvPr/>
        </p:nvCxnSpPr>
        <p:spPr bwMode="auto">
          <a:xfrm flipV="1">
            <a:off x="826221" y="3092025"/>
            <a:ext cx="0" cy="3361311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41" name="직선 화살표 연결선 40"/>
          <p:cNvCxnSpPr/>
          <p:nvPr/>
        </p:nvCxnSpPr>
        <p:spPr bwMode="auto">
          <a:xfrm>
            <a:off x="825427" y="6453336"/>
            <a:ext cx="7851029" cy="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42" name="자유형 41"/>
          <p:cNvSpPr/>
          <p:nvPr/>
        </p:nvSpPr>
        <p:spPr bwMode="auto">
          <a:xfrm>
            <a:off x="1225156" y="3142556"/>
            <a:ext cx="3438525" cy="3086100"/>
          </a:xfrm>
          <a:custGeom>
            <a:avLst/>
            <a:gdLst>
              <a:gd name="connsiteX0" fmla="*/ 0 w 3438525"/>
              <a:gd name="connsiteY0" fmla="*/ 3086100 h 3086100"/>
              <a:gd name="connsiteX1" fmla="*/ 180975 w 3438525"/>
              <a:gd name="connsiteY1" fmla="*/ 2895600 h 3086100"/>
              <a:gd name="connsiteX2" fmla="*/ 895350 w 3438525"/>
              <a:gd name="connsiteY2" fmla="*/ 2609850 h 3086100"/>
              <a:gd name="connsiteX3" fmla="*/ 1266825 w 3438525"/>
              <a:gd name="connsiteY3" fmla="*/ 2000250 h 3086100"/>
              <a:gd name="connsiteX4" fmla="*/ 1905000 w 3438525"/>
              <a:gd name="connsiteY4" fmla="*/ 1685925 h 3086100"/>
              <a:gd name="connsiteX5" fmla="*/ 2124075 w 3438525"/>
              <a:gd name="connsiteY5" fmla="*/ 1228725 h 3086100"/>
              <a:gd name="connsiteX6" fmla="*/ 2333625 w 3438525"/>
              <a:gd name="connsiteY6" fmla="*/ 981075 h 3086100"/>
              <a:gd name="connsiteX7" fmla="*/ 2895600 w 3438525"/>
              <a:gd name="connsiteY7" fmla="*/ 485775 h 3086100"/>
              <a:gd name="connsiteX8" fmla="*/ 3028950 w 3438525"/>
              <a:gd name="connsiteY8" fmla="*/ 190500 h 3086100"/>
              <a:gd name="connsiteX9" fmla="*/ 3438525 w 3438525"/>
              <a:gd name="connsiteY9" fmla="*/ 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38525" h="3086100">
                <a:moveTo>
                  <a:pt x="0" y="3086100"/>
                </a:moveTo>
                <a:cubicBezTo>
                  <a:pt x="15875" y="3030537"/>
                  <a:pt x="31750" y="2974975"/>
                  <a:pt x="180975" y="2895600"/>
                </a:cubicBezTo>
                <a:cubicBezTo>
                  <a:pt x="330200" y="2816225"/>
                  <a:pt x="714375" y="2759075"/>
                  <a:pt x="895350" y="2609850"/>
                </a:cubicBezTo>
                <a:cubicBezTo>
                  <a:pt x="1076325" y="2460625"/>
                  <a:pt x="1098550" y="2154237"/>
                  <a:pt x="1266825" y="2000250"/>
                </a:cubicBezTo>
                <a:cubicBezTo>
                  <a:pt x="1435100" y="1846263"/>
                  <a:pt x="1762125" y="1814512"/>
                  <a:pt x="1905000" y="1685925"/>
                </a:cubicBezTo>
                <a:cubicBezTo>
                  <a:pt x="2047875" y="1557338"/>
                  <a:pt x="2052638" y="1346200"/>
                  <a:pt x="2124075" y="1228725"/>
                </a:cubicBezTo>
                <a:cubicBezTo>
                  <a:pt x="2195512" y="1111250"/>
                  <a:pt x="2205038" y="1104900"/>
                  <a:pt x="2333625" y="981075"/>
                </a:cubicBezTo>
                <a:cubicBezTo>
                  <a:pt x="2462213" y="857250"/>
                  <a:pt x="2779713" y="617538"/>
                  <a:pt x="2895600" y="485775"/>
                </a:cubicBezTo>
                <a:cubicBezTo>
                  <a:pt x="3011488" y="354013"/>
                  <a:pt x="2938463" y="271463"/>
                  <a:pt x="3028950" y="190500"/>
                </a:cubicBezTo>
                <a:cubicBezTo>
                  <a:pt x="3119438" y="109538"/>
                  <a:pt x="3278981" y="54769"/>
                  <a:pt x="3438525" y="0"/>
                </a:cubicBez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8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3" name="AutoShape 30"/>
          <p:cNvSpPr>
            <a:spLocks noChangeArrowheads="1"/>
          </p:cNvSpPr>
          <p:nvPr/>
        </p:nvSpPr>
        <p:spPr bwMode="auto">
          <a:xfrm>
            <a:off x="4663682" y="2854524"/>
            <a:ext cx="4012774" cy="423862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28800" rIns="92075" bIns="46038" anchor="ctr"/>
          <a:lstStyle/>
          <a:p>
            <a:pPr algn="ctr">
              <a:lnSpc>
                <a:spcPct val="120000"/>
              </a:lnSpc>
            </a:pPr>
            <a:r>
              <a:rPr lang="en-US" altLang="ko-KR" sz="1400" b="1" i="1" dirty="0" smtClean="0">
                <a:solidFill>
                  <a:prstClr val="white"/>
                </a:solidFill>
              </a:rPr>
              <a:t>Korea No.1 </a:t>
            </a:r>
            <a:r>
              <a:rPr lang="en-US" altLang="ko-KR" sz="1400" b="1" i="1" dirty="0">
                <a:solidFill>
                  <a:prstClr val="white"/>
                </a:solidFill>
              </a:rPr>
              <a:t>A</a:t>
            </a:r>
            <a:r>
              <a:rPr lang="en-US" altLang="ko-KR" sz="1400" b="1" i="1" dirty="0" smtClean="0">
                <a:solidFill>
                  <a:prstClr val="white"/>
                </a:solidFill>
              </a:rPr>
              <a:t>cademy Group</a:t>
            </a:r>
            <a:endParaRPr lang="en-US" altLang="ko-KR" sz="1400" b="1" i="1" dirty="0">
              <a:solidFill>
                <a:prstClr val="white"/>
              </a:solidFill>
            </a:endParaRPr>
          </a:p>
        </p:txBody>
      </p:sp>
      <p:sp>
        <p:nvSpPr>
          <p:cNvPr id="44" name="Oval 31"/>
          <p:cNvSpPr>
            <a:spLocks noChangeArrowheads="1"/>
          </p:cNvSpPr>
          <p:nvPr/>
        </p:nvSpPr>
        <p:spPr bwMode="auto">
          <a:xfrm>
            <a:off x="4470351" y="3065909"/>
            <a:ext cx="236537" cy="220663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99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lIns="92075" tIns="46038" rIns="92075" bIns="46038" anchor="ctr"/>
          <a:lstStyle/>
          <a:p>
            <a:pPr algn="ctr">
              <a:lnSpc>
                <a:spcPct val="80000"/>
              </a:lnSpc>
              <a:buSzPct val="80000"/>
              <a:buFont typeface="Monotype Sorts" pitchFamily="2" charset="2"/>
              <a:buNone/>
            </a:pPr>
            <a:endParaRPr lang="ko-KR" altLang="ko-KR" sz="1200" i="1" dirty="0">
              <a:solidFill>
                <a:prstClr val="black"/>
              </a:solidFill>
            </a:endParaRPr>
          </a:p>
        </p:txBody>
      </p:sp>
      <p:sp>
        <p:nvSpPr>
          <p:cNvPr id="45" name="Rectangle 19"/>
          <p:cNvSpPr>
            <a:spLocks noChangeArrowheads="1"/>
          </p:cNvSpPr>
          <p:nvPr/>
        </p:nvSpPr>
        <p:spPr bwMode="auto">
          <a:xfrm>
            <a:off x="2576289" y="5525090"/>
            <a:ext cx="6100166" cy="785818"/>
          </a:xfrm>
          <a:prstGeom prst="rect">
            <a:avLst/>
          </a:prstGeom>
          <a:gradFill rotWithShape="0">
            <a:gsLst>
              <a:gs pos="0">
                <a:srgbClr val="E7EEFF"/>
              </a:gs>
              <a:gs pos="100000">
                <a:srgbClr val="E7EE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rgbClr val="DEDBD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171450" indent="-171450">
              <a:lnSpc>
                <a:spcPct val="120000"/>
              </a:lnSpc>
              <a:buSzPct val="80000"/>
              <a:buFont typeface="Arial" panose="020B0604020202020204" pitchFamily="34" charset="0"/>
              <a:buChar char="•"/>
            </a:pPr>
            <a:r>
              <a:rPr lang="ko-KR" altLang="en-US" sz="1200" dirty="0" smtClean="0">
                <a:solidFill>
                  <a:prstClr val="black"/>
                </a:solidFill>
              </a:rPr>
              <a:t>금융상품 투자를 통한 교육생 배출 기반구축</a:t>
            </a:r>
            <a:r>
              <a:rPr lang="en-US" altLang="ko-KR" sz="1200" dirty="0" smtClean="0">
                <a:solidFill>
                  <a:prstClr val="black"/>
                </a:solidFill>
              </a:rPr>
              <a:t>(</a:t>
            </a:r>
            <a:r>
              <a:rPr lang="ko-KR" altLang="en-US" sz="1200" dirty="0" smtClean="0">
                <a:solidFill>
                  <a:prstClr val="black"/>
                </a:solidFill>
              </a:rPr>
              <a:t>드라마</a:t>
            </a:r>
            <a:r>
              <a:rPr lang="en-US" altLang="ko-KR" sz="1200" dirty="0" smtClean="0">
                <a:solidFill>
                  <a:prstClr val="black"/>
                </a:solidFill>
              </a:rPr>
              <a:t>.</a:t>
            </a:r>
            <a:r>
              <a:rPr lang="ko-KR" altLang="en-US" sz="1200" dirty="0" smtClean="0">
                <a:solidFill>
                  <a:prstClr val="black"/>
                </a:solidFill>
              </a:rPr>
              <a:t>영화</a:t>
            </a:r>
            <a:r>
              <a:rPr lang="en-US" altLang="ko-KR" sz="1200" dirty="0" smtClean="0">
                <a:solidFill>
                  <a:prstClr val="black"/>
                </a:solidFill>
              </a:rPr>
              <a:t>.</a:t>
            </a:r>
            <a:r>
              <a:rPr lang="ko-KR" altLang="en-US" sz="1200" dirty="0" smtClean="0">
                <a:solidFill>
                  <a:prstClr val="black"/>
                </a:solidFill>
              </a:rPr>
              <a:t>연극</a:t>
            </a:r>
            <a:r>
              <a:rPr lang="en-US" altLang="ko-KR" sz="1200" dirty="0" smtClean="0">
                <a:solidFill>
                  <a:prstClr val="black"/>
                </a:solidFill>
              </a:rPr>
              <a:t>.CF</a:t>
            </a:r>
            <a:r>
              <a:rPr lang="ko-KR" altLang="en-US" sz="1200" dirty="0" smtClean="0">
                <a:solidFill>
                  <a:prstClr val="black"/>
                </a:solidFill>
              </a:rPr>
              <a:t>등의 제작사</a:t>
            </a:r>
            <a:r>
              <a:rPr lang="en-US" altLang="ko-KR" sz="1200" dirty="0" smtClean="0">
                <a:solidFill>
                  <a:prstClr val="black"/>
                </a:solidFill>
              </a:rPr>
              <a:t>)</a:t>
            </a:r>
          </a:p>
          <a:p>
            <a:pPr marL="171450" indent="-171450">
              <a:lnSpc>
                <a:spcPct val="120000"/>
              </a:lnSpc>
              <a:buSzPct val="80000"/>
              <a:buFont typeface="Arial" panose="020B0604020202020204" pitchFamily="34" charset="0"/>
              <a:buChar char="•"/>
            </a:pPr>
            <a:r>
              <a:rPr lang="ko-KR" altLang="en-US" sz="1200" dirty="0" smtClean="0">
                <a:solidFill>
                  <a:prstClr val="black"/>
                </a:solidFill>
              </a:rPr>
              <a:t>정부지원 정책관련 자금 확보 및 교육생 확보</a:t>
            </a:r>
            <a:r>
              <a:rPr lang="en-US" altLang="ko-KR" sz="1200" dirty="0" smtClean="0">
                <a:solidFill>
                  <a:prstClr val="black"/>
                </a:solidFill>
              </a:rPr>
              <a:t>(</a:t>
            </a:r>
            <a:r>
              <a:rPr lang="ko-KR" altLang="en-US" sz="1200" dirty="0" smtClean="0">
                <a:solidFill>
                  <a:prstClr val="black"/>
                </a:solidFill>
              </a:rPr>
              <a:t>교육생 교육비는 정부지원</a:t>
            </a:r>
            <a:r>
              <a:rPr lang="en-US" altLang="ko-KR" sz="1200" dirty="0" smtClean="0">
                <a:solidFill>
                  <a:prstClr val="black"/>
                </a:solidFill>
              </a:rPr>
              <a:t>)</a:t>
            </a:r>
          </a:p>
          <a:p>
            <a:pPr marL="171450" indent="-171450">
              <a:lnSpc>
                <a:spcPct val="120000"/>
              </a:lnSpc>
              <a:buSzPct val="80000"/>
              <a:buFont typeface="Arial" panose="020B0604020202020204" pitchFamily="34" charset="0"/>
              <a:buChar char="•"/>
            </a:pPr>
            <a:r>
              <a:rPr lang="ko-KR" altLang="en-US" sz="1200" dirty="0" smtClean="0">
                <a:solidFill>
                  <a:prstClr val="black"/>
                </a:solidFill>
              </a:rPr>
              <a:t>연관 교육사업 관련 정부 지원 지속적 모니터링 </a:t>
            </a:r>
            <a:endParaRPr lang="en-US" altLang="ko-KR" sz="1200" dirty="0">
              <a:solidFill>
                <a:prstClr val="black"/>
              </a:solidFill>
            </a:endParaRPr>
          </a:p>
        </p:txBody>
      </p:sp>
      <p:sp>
        <p:nvSpPr>
          <p:cNvPr id="46" name="Rectangle 20"/>
          <p:cNvSpPr>
            <a:spLocks noChangeArrowheads="1"/>
          </p:cNvSpPr>
          <p:nvPr/>
        </p:nvSpPr>
        <p:spPr bwMode="auto">
          <a:xfrm>
            <a:off x="1186483" y="5525090"/>
            <a:ext cx="1369292" cy="78581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ko-KR" altLang="en-US" sz="1400" b="1" dirty="0" smtClean="0">
                <a:solidFill>
                  <a:prstClr val="black"/>
                </a:solidFill>
              </a:rPr>
              <a:t>인프라구축</a:t>
            </a:r>
            <a:endParaRPr lang="en-US" altLang="ko-KR" sz="1400" b="1" dirty="0">
              <a:solidFill>
                <a:prstClr val="black"/>
              </a:solidFill>
            </a:endParaRPr>
          </a:p>
        </p:txBody>
      </p:sp>
      <p:sp>
        <p:nvSpPr>
          <p:cNvPr id="47" name="Rectangle 21"/>
          <p:cNvSpPr>
            <a:spLocks noChangeArrowheads="1"/>
          </p:cNvSpPr>
          <p:nvPr/>
        </p:nvSpPr>
        <p:spPr bwMode="auto">
          <a:xfrm>
            <a:off x="3923927" y="4353129"/>
            <a:ext cx="4752527" cy="1021746"/>
          </a:xfrm>
          <a:prstGeom prst="rect">
            <a:avLst/>
          </a:prstGeom>
          <a:gradFill rotWithShape="0">
            <a:gsLst>
              <a:gs pos="0">
                <a:srgbClr val="E7EEFF"/>
              </a:gs>
              <a:gs pos="100000">
                <a:srgbClr val="E7EE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rgbClr val="DEDBDA"/>
            </a:solidFill>
            <a:miter lim="800000"/>
            <a:headEnd/>
            <a:tailEnd/>
          </a:ln>
          <a:effectLst/>
        </p:spPr>
        <p:txBody>
          <a:bodyPr wrap="none" tIns="90000" anchor="ctr"/>
          <a:lstStyle/>
          <a:p>
            <a:pPr marL="171450" indent="-171450">
              <a:lnSpc>
                <a:spcPct val="105000"/>
              </a:lnSpc>
              <a:spcAft>
                <a:spcPct val="30000"/>
              </a:spcAft>
              <a:buSzPct val="80000"/>
              <a:buFont typeface="Arial" panose="020B0604020202020204" pitchFamily="34" charset="0"/>
              <a:buChar char="•"/>
            </a:pPr>
            <a:r>
              <a:rPr lang="ko-KR" altLang="en-US" sz="1200" dirty="0" smtClean="0">
                <a:solidFill>
                  <a:prstClr val="black"/>
                </a:solidFill>
              </a:rPr>
              <a:t>투자를 통한 프로그램 개발</a:t>
            </a:r>
            <a:endParaRPr lang="en-US" altLang="ko-KR" sz="1200" dirty="0" smtClean="0">
              <a:solidFill>
                <a:prstClr val="black"/>
              </a:solidFill>
            </a:endParaRPr>
          </a:p>
          <a:p>
            <a:pPr>
              <a:lnSpc>
                <a:spcPct val="105000"/>
              </a:lnSpc>
              <a:spcAft>
                <a:spcPct val="30000"/>
              </a:spcAft>
              <a:buSzPct val="80000"/>
            </a:pPr>
            <a:r>
              <a:rPr lang="en-US" altLang="ko-KR" sz="1200" dirty="0">
                <a:solidFill>
                  <a:prstClr val="black"/>
                </a:solidFill>
              </a:rPr>
              <a:t> </a:t>
            </a:r>
            <a:r>
              <a:rPr lang="en-US" altLang="ko-KR" sz="1200" dirty="0" smtClean="0">
                <a:solidFill>
                  <a:prstClr val="black"/>
                </a:solidFill>
              </a:rPr>
              <a:t>  (</a:t>
            </a:r>
            <a:r>
              <a:rPr lang="ko-KR" altLang="en-US" sz="1200" dirty="0" smtClean="0">
                <a:solidFill>
                  <a:prstClr val="black"/>
                </a:solidFill>
              </a:rPr>
              <a:t>제작사</a:t>
            </a:r>
            <a:r>
              <a:rPr lang="en-US" altLang="ko-KR" sz="1200" dirty="0" smtClean="0">
                <a:solidFill>
                  <a:prstClr val="black"/>
                </a:solidFill>
              </a:rPr>
              <a:t>/</a:t>
            </a:r>
            <a:r>
              <a:rPr lang="ko-KR" altLang="en-US" sz="1200" dirty="0" smtClean="0">
                <a:solidFill>
                  <a:prstClr val="black"/>
                </a:solidFill>
              </a:rPr>
              <a:t>기획사</a:t>
            </a:r>
            <a:r>
              <a:rPr lang="en-US" altLang="ko-KR" sz="1200" dirty="0" smtClean="0">
                <a:solidFill>
                  <a:prstClr val="black"/>
                </a:solidFill>
              </a:rPr>
              <a:t>/</a:t>
            </a:r>
            <a:r>
              <a:rPr lang="ko-KR" altLang="en-US" sz="1200" dirty="0" smtClean="0">
                <a:solidFill>
                  <a:prstClr val="black"/>
                </a:solidFill>
              </a:rPr>
              <a:t>방송사</a:t>
            </a:r>
            <a:r>
              <a:rPr lang="en-US" altLang="ko-KR" sz="1200" dirty="0" smtClean="0">
                <a:solidFill>
                  <a:prstClr val="black"/>
                </a:solidFill>
              </a:rPr>
              <a:t>….</a:t>
            </a:r>
            <a:r>
              <a:rPr lang="en-US" altLang="ko-KR" sz="1200" dirty="0">
                <a:solidFill>
                  <a:prstClr val="black"/>
                </a:solidFill>
              </a:rPr>
              <a:t>5</a:t>
            </a:r>
            <a:r>
              <a:rPr lang="en-US" altLang="ko-KR" sz="1200" dirty="0" smtClean="0">
                <a:solidFill>
                  <a:prstClr val="black"/>
                </a:solidFill>
              </a:rPr>
              <a:t>0</a:t>
            </a:r>
            <a:r>
              <a:rPr lang="ko-KR" altLang="en-US" sz="1200" dirty="0" smtClean="0">
                <a:solidFill>
                  <a:prstClr val="black"/>
                </a:solidFill>
              </a:rPr>
              <a:t>개 프로그램 오디션 및 </a:t>
            </a:r>
            <a:r>
              <a:rPr lang="ko-KR" altLang="en-US" sz="1200" dirty="0" err="1" smtClean="0">
                <a:solidFill>
                  <a:prstClr val="black"/>
                </a:solidFill>
              </a:rPr>
              <a:t>케스팅</a:t>
            </a:r>
            <a:r>
              <a:rPr lang="ko-KR" altLang="en-US" sz="1200" dirty="0" smtClean="0">
                <a:solidFill>
                  <a:prstClr val="black"/>
                </a:solidFill>
              </a:rPr>
              <a:t>  </a:t>
            </a:r>
            <a:r>
              <a:rPr lang="en-US" altLang="ko-KR" sz="1200" dirty="0" smtClean="0">
                <a:solidFill>
                  <a:prstClr val="black"/>
                </a:solidFill>
              </a:rPr>
              <a:t>)</a:t>
            </a:r>
            <a:r>
              <a:rPr lang="ko-KR" altLang="en-US" sz="1200" dirty="0" smtClean="0">
                <a:solidFill>
                  <a:prstClr val="black"/>
                </a:solidFill>
              </a:rPr>
              <a:t> </a:t>
            </a:r>
            <a:endParaRPr lang="en-US" altLang="ko-KR" sz="1200" dirty="0" smtClean="0">
              <a:solidFill>
                <a:prstClr val="black"/>
              </a:solidFill>
            </a:endParaRPr>
          </a:p>
          <a:p>
            <a:pPr marL="171450" indent="-171450">
              <a:lnSpc>
                <a:spcPct val="105000"/>
              </a:lnSpc>
              <a:spcAft>
                <a:spcPct val="30000"/>
              </a:spcAft>
              <a:buSzPct val="80000"/>
              <a:buFont typeface="Arial" panose="020B0604020202020204" pitchFamily="34" charset="0"/>
              <a:buChar char="•"/>
            </a:pPr>
            <a:r>
              <a:rPr lang="ko-KR" altLang="en-US" sz="1200" dirty="0" smtClean="0">
                <a:solidFill>
                  <a:prstClr val="black"/>
                </a:solidFill>
              </a:rPr>
              <a:t>교육</a:t>
            </a:r>
            <a:r>
              <a:rPr lang="ko-KR" altLang="en-US" sz="1200" dirty="0">
                <a:solidFill>
                  <a:prstClr val="black"/>
                </a:solidFill>
              </a:rPr>
              <a:t>생 </a:t>
            </a:r>
            <a:r>
              <a:rPr lang="en-US" altLang="ko-KR" sz="1200" dirty="0" smtClean="0">
                <a:solidFill>
                  <a:prstClr val="black"/>
                </a:solidFill>
              </a:rPr>
              <a:t>200% </a:t>
            </a:r>
            <a:r>
              <a:rPr lang="ko-KR" altLang="en-US" sz="1200" dirty="0" smtClean="0">
                <a:solidFill>
                  <a:prstClr val="black"/>
                </a:solidFill>
              </a:rPr>
              <a:t>증원</a:t>
            </a:r>
            <a:r>
              <a:rPr lang="ko-KR" altLang="en-US" sz="1200" dirty="0">
                <a:solidFill>
                  <a:prstClr val="black"/>
                </a:solidFill>
              </a:rPr>
              <a:t/>
            </a:r>
            <a:br>
              <a:rPr lang="ko-KR" altLang="en-US" sz="1200" dirty="0">
                <a:solidFill>
                  <a:prstClr val="black"/>
                </a:solidFill>
              </a:rPr>
            </a:br>
            <a:endParaRPr lang="en-US" altLang="ko-KR" sz="1200" dirty="0">
              <a:solidFill>
                <a:prstClr val="black"/>
              </a:solidFill>
            </a:endParaRPr>
          </a:p>
        </p:txBody>
      </p:sp>
      <p:sp>
        <p:nvSpPr>
          <p:cNvPr id="48" name="Rectangle 22"/>
          <p:cNvSpPr>
            <a:spLocks noChangeArrowheads="1"/>
          </p:cNvSpPr>
          <p:nvPr/>
        </p:nvSpPr>
        <p:spPr bwMode="auto">
          <a:xfrm>
            <a:off x="2398649" y="4353129"/>
            <a:ext cx="1525278" cy="102174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altLang="ko-KR" sz="1200" b="1" dirty="0">
              <a:solidFill>
                <a:prstClr val="black"/>
              </a:solidFill>
            </a:endParaRPr>
          </a:p>
          <a:p>
            <a:pPr algn="ctr"/>
            <a:r>
              <a:rPr lang="ko-KR" altLang="en-US" sz="1400" b="1" dirty="0">
                <a:solidFill>
                  <a:prstClr val="black"/>
                </a:solidFill>
              </a:rPr>
              <a:t>브랜드 인지도</a:t>
            </a:r>
          </a:p>
          <a:p>
            <a:pPr algn="ctr"/>
            <a:r>
              <a:rPr lang="ko-KR" altLang="en-US" sz="1400" b="1" dirty="0">
                <a:solidFill>
                  <a:prstClr val="black"/>
                </a:solidFill>
              </a:rPr>
              <a:t>극대화 전략</a:t>
            </a:r>
          </a:p>
          <a:p>
            <a:pPr algn="ctr"/>
            <a:r>
              <a:rPr lang="ko-KR" altLang="en-US" sz="1200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49" name="Oval 23"/>
          <p:cNvSpPr>
            <a:spLocks noChangeArrowheads="1"/>
          </p:cNvSpPr>
          <p:nvPr/>
        </p:nvSpPr>
        <p:spPr bwMode="auto">
          <a:xfrm>
            <a:off x="1043607" y="6092421"/>
            <a:ext cx="234950" cy="21907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99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lIns="92075" tIns="46038" rIns="92075" bIns="46038" anchor="ctr"/>
          <a:lstStyle/>
          <a:p>
            <a:pPr algn="ctr">
              <a:lnSpc>
                <a:spcPct val="80000"/>
              </a:lnSpc>
              <a:buSzPct val="80000"/>
              <a:buFont typeface="Monotype Sorts" pitchFamily="2" charset="2"/>
              <a:buNone/>
            </a:pPr>
            <a:endParaRPr lang="ko-KR" altLang="ko-KR" sz="1100" i="1" dirty="0">
              <a:solidFill>
                <a:prstClr val="black"/>
              </a:solidFill>
            </a:endParaRPr>
          </a:p>
        </p:txBody>
      </p:sp>
      <p:sp>
        <p:nvSpPr>
          <p:cNvPr id="50" name="Oval 24"/>
          <p:cNvSpPr>
            <a:spLocks noChangeArrowheads="1"/>
          </p:cNvSpPr>
          <p:nvPr/>
        </p:nvSpPr>
        <p:spPr bwMode="auto">
          <a:xfrm>
            <a:off x="2319237" y="5218960"/>
            <a:ext cx="236538" cy="22225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99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lIns="92075" tIns="46038" rIns="92075" bIns="46038" anchor="ctr"/>
          <a:lstStyle/>
          <a:p>
            <a:pPr algn="ctr">
              <a:lnSpc>
                <a:spcPct val="80000"/>
              </a:lnSpc>
              <a:buSzPct val="80000"/>
              <a:buFont typeface="Monotype Sorts" pitchFamily="2" charset="2"/>
              <a:buNone/>
            </a:pPr>
            <a:endParaRPr lang="ko-KR" altLang="ko-KR" sz="1200" i="1" dirty="0">
              <a:solidFill>
                <a:prstClr val="black"/>
              </a:solidFill>
            </a:endParaRPr>
          </a:p>
        </p:txBody>
      </p:sp>
      <p:sp>
        <p:nvSpPr>
          <p:cNvPr id="51" name="Rectangle 25"/>
          <p:cNvSpPr>
            <a:spLocks noChangeArrowheads="1"/>
          </p:cNvSpPr>
          <p:nvPr/>
        </p:nvSpPr>
        <p:spPr bwMode="auto">
          <a:xfrm>
            <a:off x="3419418" y="3499046"/>
            <a:ext cx="1656637" cy="708034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ko-KR" altLang="en-US" sz="1400" b="1" dirty="0" smtClean="0">
                <a:solidFill>
                  <a:prstClr val="black"/>
                </a:solidFill>
              </a:rPr>
              <a:t>매니지먼트 및 </a:t>
            </a:r>
            <a:endParaRPr lang="en-US" altLang="ko-KR" sz="1400" b="1" dirty="0" smtClean="0">
              <a:solidFill>
                <a:prstClr val="black"/>
              </a:solidFill>
            </a:endParaRPr>
          </a:p>
          <a:p>
            <a:pPr algn="ctr"/>
            <a:r>
              <a:rPr lang="ko-KR" altLang="en-US" sz="1400" b="1" dirty="0" smtClean="0">
                <a:solidFill>
                  <a:prstClr val="black"/>
                </a:solidFill>
              </a:rPr>
              <a:t>지역별 학원설립 </a:t>
            </a:r>
            <a:endParaRPr lang="en-US" altLang="ko-KR" sz="1400" b="1" dirty="0" smtClean="0">
              <a:solidFill>
                <a:prstClr val="black"/>
              </a:solidFill>
            </a:endParaRPr>
          </a:p>
        </p:txBody>
      </p:sp>
      <p:sp>
        <p:nvSpPr>
          <p:cNvPr id="52" name="Rectangle 26"/>
          <p:cNvSpPr>
            <a:spLocks noChangeArrowheads="1"/>
          </p:cNvSpPr>
          <p:nvPr/>
        </p:nvSpPr>
        <p:spPr bwMode="auto">
          <a:xfrm>
            <a:off x="5076055" y="3499046"/>
            <a:ext cx="3600400" cy="708034"/>
          </a:xfrm>
          <a:prstGeom prst="rect">
            <a:avLst/>
          </a:prstGeom>
          <a:gradFill rotWithShape="0">
            <a:gsLst>
              <a:gs pos="0">
                <a:srgbClr val="E7EEFF"/>
              </a:gs>
              <a:gs pos="100000">
                <a:srgbClr val="E7EE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rgbClr val="DEDBD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171450" indent="-171450">
              <a:lnSpc>
                <a:spcPct val="130000"/>
              </a:lnSpc>
              <a:buSzPct val="80000"/>
              <a:buFont typeface="Arial" panose="020B0604020202020204" pitchFamily="34" charset="0"/>
              <a:buChar char="•"/>
            </a:pPr>
            <a:r>
              <a:rPr lang="ko-KR" altLang="en-US" sz="1200" dirty="0" smtClean="0">
                <a:solidFill>
                  <a:prstClr val="black"/>
                </a:solidFill>
              </a:rPr>
              <a:t>전국 직영 학원 설립</a:t>
            </a:r>
            <a:r>
              <a:rPr lang="en-US" altLang="ko-KR" sz="1200" dirty="0" smtClean="0">
                <a:solidFill>
                  <a:prstClr val="black"/>
                </a:solidFill>
              </a:rPr>
              <a:t>(5</a:t>
            </a:r>
            <a:r>
              <a:rPr lang="ko-KR" altLang="en-US" sz="1200" dirty="0" smtClean="0">
                <a:solidFill>
                  <a:prstClr val="black"/>
                </a:solidFill>
              </a:rPr>
              <a:t>대 광역시</a:t>
            </a:r>
            <a:r>
              <a:rPr lang="en-US" altLang="ko-KR" sz="1200" dirty="0" smtClean="0">
                <a:solidFill>
                  <a:prstClr val="black"/>
                </a:solidFill>
              </a:rPr>
              <a:t>)</a:t>
            </a:r>
          </a:p>
          <a:p>
            <a:pPr marL="171450" indent="-171450">
              <a:lnSpc>
                <a:spcPct val="130000"/>
              </a:lnSpc>
              <a:buSzPct val="80000"/>
              <a:buFont typeface="Arial" panose="020B0604020202020204" pitchFamily="34" charset="0"/>
              <a:buChar char="•"/>
            </a:pPr>
            <a:r>
              <a:rPr lang="ko-KR" altLang="en-US" sz="1200" dirty="0" err="1" smtClean="0">
                <a:solidFill>
                  <a:prstClr val="black"/>
                </a:solidFill>
              </a:rPr>
              <a:t>메니지먼트사</a:t>
            </a:r>
            <a:r>
              <a:rPr lang="ko-KR" altLang="en-US" sz="1200" dirty="0" smtClean="0">
                <a:solidFill>
                  <a:prstClr val="black"/>
                </a:solidFill>
              </a:rPr>
              <a:t> 설립 </a:t>
            </a:r>
            <a:endParaRPr lang="ko-KR" altLang="en-US" sz="1200" dirty="0">
              <a:solidFill>
                <a:prstClr val="black"/>
              </a:solidFill>
            </a:endParaRPr>
          </a:p>
        </p:txBody>
      </p:sp>
      <p:sp>
        <p:nvSpPr>
          <p:cNvPr id="53" name="Oval 27"/>
          <p:cNvSpPr>
            <a:spLocks noChangeArrowheads="1"/>
          </p:cNvSpPr>
          <p:nvPr/>
        </p:nvSpPr>
        <p:spPr bwMode="auto">
          <a:xfrm>
            <a:off x="3347863" y="4053557"/>
            <a:ext cx="234950" cy="220662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99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lIns="92075" tIns="46038" rIns="92075" bIns="46038" anchor="ctr"/>
          <a:lstStyle/>
          <a:p>
            <a:pPr algn="ctr">
              <a:lnSpc>
                <a:spcPct val="80000"/>
              </a:lnSpc>
              <a:buSzPct val="80000"/>
              <a:buFont typeface="Monotype Sorts" pitchFamily="2" charset="2"/>
              <a:buNone/>
            </a:pPr>
            <a:endParaRPr lang="ko-KR" altLang="ko-KR" sz="1200" i="1" dirty="0">
              <a:solidFill>
                <a:prstClr val="black"/>
              </a:solidFill>
            </a:endParaRPr>
          </a:p>
        </p:txBody>
      </p:sp>
      <p:sp>
        <p:nvSpPr>
          <p:cNvPr id="54" name="Oval 28"/>
          <p:cNvSpPr>
            <a:spLocks noChangeArrowheads="1"/>
          </p:cNvSpPr>
          <p:nvPr/>
        </p:nvSpPr>
        <p:spPr bwMode="auto">
          <a:xfrm>
            <a:off x="1186483" y="5158695"/>
            <a:ext cx="975294" cy="59975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lnSpc>
                <a:spcPct val="80000"/>
              </a:lnSpc>
            </a:pPr>
            <a:r>
              <a:rPr lang="en-US" altLang="ko-KR" sz="1200" b="1" dirty="0" smtClean="0">
                <a:solidFill>
                  <a:prstClr val="white"/>
                </a:solidFill>
              </a:rPr>
              <a:t>2014-15</a:t>
            </a:r>
            <a:r>
              <a:rPr lang="ko-KR" altLang="en-US" sz="1200" b="1" dirty="0" smtClean="0">
                <a:solidFill>
                  <a:prstClr val="white"/>
                </a:solidFill>
              </a:rPr>
              <a:t>년</a:t>
            </a:r>
            <a:endParaRPr lang="ko-KR" altLang="en-US" sz="1200" b="1" dirty="0">
              <a:solidFill>
                <a:prstClr val="white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ko-KR" altLang="en-US" sz="1000" b="1" dirty="0">
                <a:solidFill>
                  <a:prstClr val="white"/>
                </a:solidFill>
              </a:rPr>
              <a:t>추진 과제</a:t>
            </a:r>
          </a:p>
        </p:txBody>
      </p:sp>
      <p:sp>
        <p:nvSpPr>
          <p:cNvPr id="55" name="Oval 29"/>
          <p:cNvSpPr>
            <a:spLocks noChangeArrowheads="1"/>
          </p:cNvSpPr>
          <p:nvPr/>
        </p:nvSpPr>
        <p:spPr bwMode="auto">
          <a:xfrm>
            <a:off x="2302373" y="3853063"/>
            <a:ext cx="942413" cy="655641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lnSpc>
                <a:spcPct val="80000"/>
              </a:lnSpc>
            </a:pPr>
            <a:r>
              <a:rPr lang="en-US" altLang="ko-KR" sz="1200" b="1" dirty="0" smtClean="0">
                <a:solidFill>
                  <a:prstClr val="white"/>
                </a:solidFill>
              </a:rPr>
              <a:t>2015</a:t>
            </a:r>
            <a:r>
              <a:rPr lang="ko-KR" altLang="en-US" sz="1200" b="1" dirty="0" smtClean="0">
                <a:solidFill>
                  <a:prstClr val="white"/>
                </a:solidFill>
              </a:rPr>
              <a:t>년</a:t>
            </a:r>
            <a:endParaRPr lang="ko-KR" altLang="en-US" sz="1200" b="1" dirty="0">
              <a:solidFill>
                <a:prstClr val="white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ko-KR" altLang="en-US" sz="1000" b="1" dirty="0">
                <a:solidFill>
                  <a:prstClr val="white"/>
                </a:solidFill>
              </a:rPr>
              <a:t>추진 과제</a:t>
            </a:r>
          </a:p>
        </p:txBody>
      </p:sp>
      <p:sp>
        <p:nvSpPr>
          <p:cNvPr id="56" name="Oval 32"/>
          <p:cNvSpPr>
            <a:spLocks noChangeArrowheads="1"/>
          </p:cNvSpPr>
          <p:nvPr/>
        </p:nvSpPr>
        <p:spPr bwMode="auto">
          <a:xfrm>
            <a:off x="3327343" y="2998986"/>
            <a:ext cx="963614" cy="636591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lnSpc>
                <a:spcPct val="80000"/>
              </a:lnSpc>
            </a:pPr>
            <a:r>
              <a:rPr lang="en-US" altLang="ko-KR" sz="1200" b="1" dirty="0" smtClean="0">
                <a:solidFill>
                  <a:prstClr val="white"/>
                </a:solidFill>
              </a:rPr>
              <a:t>2016</a:t>
            </a:r>
            <a:r>
              <a:rPr lang="ko-KR" altLang="en-US" sz="1200" b="1" dirty="0" smtClean="0">
                <a:solidFill>
                  <a:prstClr val="white"/>
                </a:solidFill>
              </a:rPr>
              <a:t>년</a:t>
            </a:r>
            <a:endParaRPr lang="ko-KR" altLang="en-US" sz="1200" b="1" dirty="0">
              <a:solidFill>
                <a:prstClr val="white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ko-KR" altLang="en-US" sz="1000" b="1" dirty="0">
                <a:solidFill>
                  <a:prstClr val="white"/>
                </a:solidFill>
              </a:rPr>
              <a:t>추진 과제</a:t>
            </a:r>
          </a:p>
        </p:txBody>
      </p:sp>
      <p:cxnSp>
        <p:nvCxnSpPr>
          <p:cNvPr id="57" name="직선 화살표 연결선 56"/>
          <p:cNvCxnSpPr/>
          <p:nvPr/>
        </p:nvCxnSpPr>
        <p:spPr bwMode="auto">
          <a:xfrm flipV="1">
            <a:off x="1301678" y="2906068"/>
            <a:ext cx="2025665" cy="2021740"/>
          </a:xfrm>
          <a:prstGeom prst="straightConnector1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75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58" name="모서리가 둥근 직사각형 57"/>
          <p:cNvSpPr/>
          <p:nvPr/>
        </p:nvSpPr>
        <p:spPr>
          <a:xfrm>
            <a:off x="747407" y="1329408"/>
            <a:ext cx="7929048" cy="1165076"/>
          </a:xfrm>
          <a:prstGeom prst="roundRect">
            <a:avLst>
              <a:gd name="adj" fmla="val 12050"/>
            </a:avLst>
          </a:prstGeom>
          <a:noFill/>
          <a:ln w="31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3" name="타원 2"/>
          <p:cNvSpPr/>
          <p:nvPr/>
        </p:nvSpPr>
        <p:spPr>
          <a:xfrm>
            <a:off x="755576" y="6377801"/>
            <a:ext cx="144016" cy="15107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341331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10482" y="1"/>
            <a:ext cx="9154482" cy="476671"/>
          </a:xfrm>
          <a:solidFill>
            <a:schemeClr val="accent5">
              <a:lumMod val="50000"/>
            </a:schemeClr>
          </a:solidFill>
        </p:spPr>
        <p:txBody>
          <a:bodyPr anchor="b">
            <a:normAutofit/>
          </a:bodyPr>
          <a:lstStyle/>
          <a:p>
            <a:pPr algn="l"/>
            <a:r>
              <a:rPr lang="ko-KR" altLang="en-US" sz="1400" b="1" dirty="0" smtClean="0">
                <a:solidFill>
                  <a:schemeClr val="bg2"/>
                </a:solidFill>
              </a:rPr>
              <a:t>㈜ </a:t>
            </a:r>
            <a:r>
              <a:rPr lang="ko-KR" altLang="en-US" sz="1400" b="1" dirty="0" err="1" smtClean="0">
                <a:solidFill>
                  <a:schemeClr val="bg2"/>
                </a:solidFill>
              </a:rPr>
              <a:t>해밀기획</a:t>
            </a:r>
            <a:r>
              <a:rPr lang="en-US" altLang="ko-KR" sz="1400" b="1" dirty="0" smtClean="0">
                <a:solidFill>
                  <a:schemeClr val="bg2"/>
                </a:solidFill>
              </a:rPr>
              <a:t>                                                                                                    BUSINESS  PROFILE</a:t>
            </a:r>
            <a:endParaRPr lang="ko-KR" altLang="en-US" sz="1400" b="1" dirty="0">
              <a:solidFill>
                <a:schemeClr val="bg2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604448" y="6236157"/>
            <a:ext cx="520392" cy="610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024337" y="2727836"/>
            <a:ext cx="2915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Great Company</a:t>
            </a:r>
            <a:endParaRPr lang="ko-KR" altLang="en-US" dirty="0">
              <a:solidFill>
                <a:schemeClr val="bg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" name="부제목 2"/>
          <p:cNvSpPr>
            <a:spLocks noGrp="1"/>
          </p:cNvSpPr>
          <p:nvPr>
            <p:ph type="subTitle" idx="1"/>
          </p:nvPr>
        </p:nvSpPr>
        <p:spPr>
          <a:xfrm>
            <a:off x="3024337" y="3097168"/>
            <a:ext cx="2915815" cy="464023"/>
          </a:xfrm>
        </p:spPr>
        <p:txBody>
          <a:bodyPr>
            <a:normAutofit/>
          </a:bodyPr>
          <a:lstStyle/>
          <a:p>
            <a:pPr algn="l"/>
            <a:r>
              <a:rPr lang="en-US" altLang="ko-KR" sz="2200" dirty="0" smtClean="0">
                <a:solidFill>
                  <a:schemeClr val="bg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HAEMIL ENT .ltd   </a:t>
            </a:r>
            <a:r>
              <a:rPr lang="en-US" altLang="ko-K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       </a:t>
            </a:r>
            <a:endParaRPr lang="ko-KR" altLang="en-US" sz="2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8309420"/>
              </p:ext>
            </p:extLst>
          </p:nvPr>
        </p:nvGraphicFramePr>
        <p:xfrm>
          <a:off x="539552" y="1556792"/>
          <a:ext cx="8352928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632848"/>
              </a:tblGrid>
              <a:tr h="370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연 도 </a:t>
                      </a:r>
                      <a:endParaRPr lang="en-US" altLang="ko-KR" sz="14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사  업  내  용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13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2009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err="1" smtClean="0">
                          <a:solidFill>
                            <a:srgbClr val="24247E"/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인력공급업</a:t>
                      </a:r>
                      <a:r>
                        <a:rPr lang="ko-KR" altLang="en-US" sz="1200" b="1" dirty="0" smtClean="0">
                          <a:solidFill>
                            <a:srgbClr val="24247E"/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시작</a:t>
                      </a:r>
                      <a:endParaRPr lang="en-US" altLang="ko-KR" sz="1200" b="1" dirty="0" smtClean="0">
                        <a:solidFill>
                          <a:srgbClr val="24247E"/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2010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[KBS] 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신데렐라언니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제빵왕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김탁구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추노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(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총인원대비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10~15%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출연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스텝지원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</a:t>
                      </a: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[MBC] 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로드넘버원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파스타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개인의 취향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(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총인원대비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10~15%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출연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스텝지원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[SBS] </a:t>
                      </a:r>
                      <a:r>
                        <a:rPr lang="ko-KR" altLang="en-US" sz="1200" b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시크릿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가든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내 여자친구는 구미호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검사 </a:t>
                      </a:r>
                      <a:r>
                        <a:rPr lang="ko-KR" altLang="en-US" sz="1200" b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프린세스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나쁜 남자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(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총인원대비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10~15%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출연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스텝지원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</a:t>
                      </a: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2011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[JTBC] </a:t>
                      </a:r>
                      <a:r>
                        <a:rPr lang="ko-KR" altLang="en-US" sz="1200" b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빠담빠담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여자가 두 번</a:t>
                      </a:r>
                      <a:r>
                        <a:rPr lang="ko-KR" altLang="en-US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화장할 때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(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총인원대비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20~40%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출연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스텝지원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[KBS] 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오작교형제들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사랑을 믿어요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웃어라 동해야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우리 집 여자들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공주의 남자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광개토대왕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     </a:t>
                      </a:r>
                      <a:r>
                        <a:rPr lang="ko-KR" altLang="en-US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영광의 재인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0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드림하이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브레인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0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동안미녀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(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총인원대비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20~30%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출연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스텝지원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[MBC]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욕망의 불꽃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반짝반짝 빛나는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불굴의 며느리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최고의사랑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애정만만세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마이 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프린센스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      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내 마음이 들리니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짝패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계백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미스리플리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(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총인원대비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20~30%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출연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스텝지원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[SBS] 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신기생뎐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뿌리깊은 나무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싸인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천일의 약속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내사랑 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내곁에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무사 백동수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시티헌터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    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여인의 향기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49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일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아테나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: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전쟁의 여신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(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총인원대비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20~40%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출연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스텝지원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6010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10482" y="1"/>
            <a:ext cx="9154482" cy="476671"/>
          </a:xfrm>
          <a:solidFill>
            <a:schemeClr val="accent5">
              <a:lumMod val="50000"/>
            </a:schemeClr>
          </a:solidFill>
        </p:spPr>
        <p:txBody>
          <a:bodyPr anchor="b">
            <a:normAutofit/>
          </a:bodyPr>
          <a:lstStyle/>
          <a:p>
            <a:pPr algn="l"/>
            <a:r>
              <a:rPr lang="ko-KR" altLang="en-US" sz="1400" b="1" dirty="0" smtClean="0">
                <a:solidFill>
                  <a:schemeClr val="bg2"/>
                </a:solidFill>
              </a:rPr>
              <a:t>㈜ </a:t>
            </a:r>
            <a:r>
              <a:rPr lang="ko-KR" altLang="en-US" sz="1400" b="1" dirty="0" err="1" smtClean="0">
                <a:solidFill>
                  <a:schemeClr val="bg2"/>
                </a:solidFill>
              </a:rPr>
              <a:t>해밀기획</a:t>
            </a:r>
            <a:r>
              <a:rPr lang="en-US" altLang="ko-KR" sz="1400" b="1" dirty="0" smtClean="0">
                <a:solidFill>
                  <a:schemeClr val="bg2"/>
                </a:solidFill>
              </a:rPr>
              <a:t>                                                                                                    BUSINESS  PROFILE</a:t>
            </a:r>
            <a:endParaRPr lang="ko-KR" altLang="en-US" sz="1400" b="1" dirty="0">
              <a:solidFill>
                <a:schemeClr val="bg2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604448" y="6236157"/>
            <a:ext cx="520392" cy="610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13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024337" y="2727836"/>
            <a:ext cx="2915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Great Company</a:t>
            </a:r>
            <a:endParaRPr lang="ko-KR" altLang="en-US" dirty="0">
              <a:solidFill>
                <a:schemeClr val="bg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" name="부제목 2"/>
          <p:cNvSpPr>
            <a:spLocks noGrp="1"/>
          </p:cNvSpPr>
          <p:nvPr>
            <p:ph type="subTitle" idx="1"/>
          </p:nvPr>
        </p:nvSpPr>
        <p:spPr>
          <a:xfrm>
            <a:off x="3024337" y="3097168"/>
            <a:ext cx="2915815" cy="464023"/>
          </a:xfrm>
        </p:spPr>
        <p:txBody>
          <a:bodyPr>
            <a:normAutofit/>
          </a:bodyPr>
          <a:lstStyle/>
          <a:p>
            <a:pPr algn="l"/>
            <a:r>
              <a:rPr lang="en-US" altLang="ko-KR" sz="2200" dirty="0" smtClean="0">
                <a:solidFill>
                  <a:schemeClr val="bg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HAEMIL ENT .ltd   </a:t>
            </a:r>
            <a:r>
              <a:rPr lang="en-US" altLang="ko-K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       </a:t>
            </a:r>
            <a:endParaRPr lang="ko-KR" altLang="en-US" sz="2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1259138"/>
              </p:ext>
            </p:extLst>
          </p:nvPr>
        </p:nvGraphicFramePr>
        <p:xfrm>
          <a:off x="539552" y="1556792"/>
          <a:ext cx="8352928" cy="4428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632848"/>
              </a:tblGrid>
              <a:tr h="370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연 도 </a:t>
                      </a:r>
                      <a:endParaRPr lang="en-US" altLang="ko-KR" sz="14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사  업  내  용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13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2012~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2013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[MBC]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마의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기황후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7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급 공무원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남자가 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사랑할때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여왕의 교실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트윅스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메디컬탑팀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닥터진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보고싶다</a:t>
                      </a:r>
                      <a:endParaRPr lang="en-US" altLang="ko-KR" sz="120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      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못난이송편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아랑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사또전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아이두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아이두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더킹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투하츠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해를 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품은달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골든타임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메이퀸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무신</a:t>
                      </a:r>
                      <a:endParaRPr lang="en-US" altLang="ko-KR" sz="120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      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아들녀석들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오자룡이 간다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사랑했나봐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천사의 선택 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(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총인원대비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30~40%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출연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스텝지원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[KBS]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학교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울랄라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부부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전우치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적도의남자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사랑비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내딸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서영이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넝쿨째굴러온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당신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힘내요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미스터 김</a:t>
                      </a:r>
                      <a:endParaRPr lang="en-US" altLang="ko-KR" sz="120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     </a:t>
                      </a:r>
                      <a:r>
                        <a:rPr lang="ko-KR" altLang="en-US" sz="1200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드림하이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2, 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난폭한 로맨스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해운대 연인들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빅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착한남자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,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비밀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천명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칼과꽃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직장의 신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전우치</a:t>
                      </a:r>
                      <a:endParaRPr lang="en-US" altLang="ko-KR" sz="120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     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학교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2013,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광고천재 이태백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루비반지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(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총인원대비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30~40%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출연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스텝지원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</a:t>
                      </a: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[SBS]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대풍수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아름다운 그대에게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유령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옥탑방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왕세자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부탁해요 캡틴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내사랑 나비부인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맛있는 인생</a:t>
                      </a:r>
                      <a:endParaRPr lang="en-US" altLang="ko-KR" sz="1200" b="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     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내일이오면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다섯 손가락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신사의 품격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바보엄마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폼나에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살거야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너라서 좋아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내인생의단비</a:t>
                      </a:r>
                      <a:endParaRPr lang="en-US" altLang="ko-KR" sz="120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     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태양의 신부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그래도 당신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내 딸 꽃님이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드라마의 제왕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야왕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황금의 제국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내 연애의 </a:t>
                      </a:r>
                      <a:r>
                        <a:rPr lang="ko-KR" altLang="en-US" sz="1200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모든것</a:t>
                      </a:r>
                      <a:endParaRPr lang="en-US" altLang="ko-KR" sz="120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     너의 목소리가 들려 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(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총인원대비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30~40%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출연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스텝지원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</a:t>
                      </a: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[JTBC] 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러브 </a:t>
                      </a:r>
                      <a:r>
                        <a:rPr lang="ko-KR" altLang="en-US" sz="1200" b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어게인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(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총인원대비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40%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출연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스텝지원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6010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10482" y="1"/>
            <a:ext cx="9154482" cy="476671"/>
          </a:xfrm>
          <a:solidFill>
            <a:schemeClr val="accent5">
              <a:lumMod val="50000"/>
            </a:schemeClr>
          </a:solidFill>
        </p:spPr>
        <p:txBody>
          <a:bodyPr anchor="b">
            <a:normAutofit/>
          </a:bodyPr>
          <a:lstStyle/>
          <a:p>
            <a:pPr algn="l"/>
            <a:r>
              <a:rPr lang="ko-KR" altLang="en-US" sz="1400" b="1" dirty="0" smtClean="0">
                <a:solidFill>
                  <a:schemeClr val="bg2"/>
                </a:solidFill>
              </a:rPr>
              <a:t>㈜ </a:t>
            </a:r>
            <a:r>
              <a:rPr lang="ko-KR" altLang="en-US" sz="1400" b="1" dirty="0" err="1" smtClean="0">
                <a:solidFill>
                  <a:schemeClr val="bg2"/>
                </a:solidFill>
              </a:rPr>
              <a:t>해밀기획</a:t>
            </a:r>
            <a:r>
              <a:rPr lang="en-US" altLang="ko-KR" sz="1400" b="1" dirty="0" smtClean="0">
                <a:solidFill>
                  <a:schemeClr val="bg2"/>
                </a:solidFill>
              </a:rPr>
              <a:t>                                                                                                    BUSINESS  PROFILE</a:t>
            </a:r>
            <a:endParaRPr lang="ko-KR" altLang="en-US" sz="1400" b="1" dirty="0">
              <a:solidFill>
                <a:schemeClr val="bg2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604448" y="6236157"/>
            <a:ext cx="520392" cy="610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024337" y="2727836"/>
            <a:ext cx="2915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Great Company</a:t>
            </a:r>
            <a:endParaRPr lang="ko-KR" altLang="en-US" dirty="0">
              <a:solidFill>
                <a:schemeClr val="bg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" name="부제목 2"/>
          <p:cNvSpPr>
            <a:spLocks noGrp="1"/>
          </p:cNvSpPr>
          <p:nvPr>
            <p:ph type="subTitle" idx="1"/>
          </p:nvPr>
        </p:nvSpPr>
        <p:spPr>
          <a:xfrm>
            <a:off x="3024337" y="3097168"/>
            <a:ext cx="2915815" cy="464023"/>
          </a:xfrm>
        </p:spPr>
        <p:txBody>
          <a:bodyPr>
            <a:normAutofit/>
          </a:bodyPr>
          <a:lstStyle/>
          <a:p>
            <a:pPr algn="l"/>
            <a:r>
              <a:rPr lang="en-US" altLang="ko-KR" sz="2200" dirty="0" smtClean="0">
                <a:solidFill>
                  <a:schemeClr val="bg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HAEMIL ENT .ltd   </a:t>
            </a:r>
            <a:r>
              <a:rPr lang="en-US" altLang="ko-K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       </a:t>
            </a:r>
            <a:endParaRPr lang="ko-KR" altLang="en-US" sz="2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1131646"/>
              </p:ext>
            </p:extLst>
          </p:nvPr>
        </p:nvGraphicFramePr>
        <p:xfrm>
          <a:off x="539552" y="1556792"/>
          <a:ext cx="8352928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632848"/>
              </a:tblGrid>
              <a:tr h="370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연 도 </a:t>
                      </a:r>
                      <a:endParaRPr lang="en-US" altLang="ko-KR" sz="14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사  업  내  용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13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2013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rgbClr val="24247E"/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03</a:t>
                      </a:r>
                      <a:r>
                        <a:rPr lang="ko-KR" altLang="en-US" sz="1200" b="1" dirty="0" smtClean="0">
                          <a:solidFill>
                            <a:srgbClr val="24247E"/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월 </a:t>
                      </a:r>
                      <a:r>
                        <a:rPr lang="en-US" altLang="ko-KR" sz="1200" b="1" dirty="0" smtClean="0">
                          <a:solidFill>
                            <a:srgbClr val="24247E"/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05</a:t>
                      </a:r>
                      <a:r>
                        <a:rPr lang="ko-KR" altLang="en-US" sz="1200" b="1" dirty="0" smtClean="0">
                          <a:solidFill>
                            <a:srgbClr val="24247E"/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일 필름앤피플 설립</a:t>
                      </a:r>
                      <a:endParaRPr lang="en-US" altLang="ko-KR" sz="1200" b="1" dirty="0" smtClean="0">
                        <a:solidFill>
                          <a:srgbClr val="24247E"/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[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영화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] </a:t>
                      </a: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무덤까지 간다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고스트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수상한 그녀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콩나물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거제도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      </a:t>
                      </a: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아빠를 빌려드립니다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후유증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(100%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출연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스텝지원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[CF] </a:t>
                      </a: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현대자동차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카스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LGU+, KB</a:t>
                      </a:r>
                      <a:r>
                        <a:rPr lang="ko-KR" altLang="en-US" sz="1200" b="1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혜담카드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그 외 기업홍보물 다수프로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(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총인원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100%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출연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스텝지원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</a:t>
                      </a: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[MV] </a:t>
                      </a:r>
                      <a:r>
                        <a:rPr lang="ko-KR" altLang="en-US" sz="1200" b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비스트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이승철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이효리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씨스타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제국의 아이들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G</a:t>
                      </a:r>
                      <a:r>
                        <a:rPr lang="ko-KR" altLang="en-US" sz="1200" b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드래곤</a:t>
                      </a:r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다수프로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(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총인원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100%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출연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스텝지원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rgbClr val="24247E"/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09</a:t>
                      </a:r>
                      <a:r>
                        <a:rPr lang="ko-KR" altLang="en-US" sz="1200" b="1" dirty="0" smtClean="0">
                          <a:solidFill>
                            <a:srgbClr val="24247E"/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월 </a:t>
                      </a:r>
                      <a:r>
                        <a:rPr lang="en-US" altLang="ko-KR" sz="1200" b="1" dirty="0" smtClean="0">
                          <a:solidFill>
                            <a:srgbClr val="24247E"/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02</a:t>
                      </a:r>
                      <a:r>
                        <a:rPr lang="ko-KR" altLang="en-US" sz="1200" b="1" dirty="0" smtClean="0">
                          <a:solidFill>
                            <a:srgbClr val="24247E"/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일 드라마사업부 설립</a:t>
                      </a:r>
                      <a:endParaRPr lang="en-US" altLang="ko-KR" sz="1200" b="1" dirty="0" smtClean="0">
                        <a:solidFill>
                          <a:srgbClr val="24247E"/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[JTBC] </a:t>
                      </a: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네 이웃의 아내 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(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출연예산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(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월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)4</a:t>
                      </a:r>
                      <a:r>
                        <a:rPr lang="ko-KR" altLang="en-US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천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/100%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출연지원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-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진행중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[</a:t>
                      </a:r>
                      <a:r>
                        <a:rPr lang="en-US" altLang="ko-KR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tvN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]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응답하라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1994 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(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출연예산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(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월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약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6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천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/100%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출연지원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-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진행중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</a:t>
                      </a: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    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1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감자별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2013QR 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(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출연예산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(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월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)6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천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/100%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출연지원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-</a:t>
                      </a:r>
                      <a:r>
                        <a:rPr lang="ko-KR" altLang="en-US" sz="120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진행중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[CJ] </a:t>
                      </a:r>
                      <a:r>
                        <a:rPr lang="ko-KR" altLang="en-US" sz="1200" b="1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모바일</a:t>
                      </a: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드라마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20’s </a:t>
                      </a:r>
                      <a:endParaRPr lang="en-US" altLang="ko-KR" sz="120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[</a:t>
                      </a:r>
                      <a:r>
                        <a:rPr lang="ko-KR" altLang="en-US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그 외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]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채널뷰</a:t>
                      </a:r>
                      <a:r>
                        <a:rPr lang="ko-KR" altLang="en-US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진짜사랑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 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(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출연예산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(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월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)5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백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/100%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출연지원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-</a:t>
                      </a:r>
                      <a:r>
                        <a:rPr lang="ko-KR" altLang="en-US" sz="1200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진행중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6010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10482" y="1"/>
            <a:ext cx="9154482" cy="476671"/>
          </a:xfrm>
          <a:solidFill>
            <a:schemeClr val="accent5">
              <a:lumMod val="50000"/>
            </a:schemeClr>
          </a:solidFill>
        </p:spPr>
        <p:txBody>
          <a:bodyPr anchor="b">
            <a:normAutofit/>
          </a:bodyPr>
          <a:lstStyle/>
          <a:p>
            <a:pPr algn="l"/>
            <a:r>
              <a:rPr lang="ko-KR" altLang="en-US" sz="1400" b="1" dirty="0" smtClean="0">
                <a:solidFill>
                  <a:schemeClr val="bg2"/>
                </a:solidFill>
              </a:rPr>
              <a:t>㈜ </a:t>
            </a:r>
            <a:r>
              <a:rPr lang="ko-KR" altLang="en-US" sz="1400" b="1" dirty="0" err="1" smtClean="0">
                <a:solidFill>
                  <a:schemeClr val="bg2"/>
                </a:solidFill>
              </a:rPr>
              <a:t>해밀기획</a:t>
            </a:r>
            <a:r>
              <a:rPr lang="en-US" altLang="ko-KR" sz="1400" b="1" dirty="0" smtClean="0">
                <a:solidFill>
                  <a:schemeClr val="bg2"/>
                </a:solidFill>
              </a:rPr>
              <a:t>                                                                                                    BUSINESS  PROFILE</a:t>
            </a:r>
            <a:endParaRPr lang="ko-KR" altLang="en-US" sz="1400" b="1" dirty="0">
              <a:solidFill>
                <a:schemeClr val="bg2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604448" y="6236157"/>
            <a:ext cx="520392" cy="610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15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024337" y="2727836"/>
            <a:ext cx="2915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Great Company</a:t>
            </a:r>
            <a:endParaRPr lang="ko-KR" altLang="en-US" dirty="0">
              <a:solidFill>
                <a:schemeClr val="bg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" name="부제목 2"/>
          <p:cNvSpPr>
            <a:spLocks noGrp="1"/>
          </p:cNvSpPr>
          <p:nvPr>
            <p:ph type="subTitle" idx="1"/>
          </p:nvPr>
        </p:nvSpPr>
        <p:spPr>
          <a:xfrm>
            <a:off x="3024337" y="3097168"/>
            <a:ext cx="2915815" cy="464023"/>
          </a:xfrm>
        </p:spPr>
        <p:txBody>
          <a:bodyPr>
            <a:normAutofit/>
          </a:bodyPr>
          <a:lstStyle/>
          <a:p>
            <a:pPr algn="l"/>
            <a:r>
              <a:rPr lang="en-US" altLang="ko-KR" sz="2200" dirty="0" smtClean="0">
                <a:solidFill>
                  <a:schemeClr val="bg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HAEMIL ENT .ltd   </a:t>
            </a:r>
            <a:r>
              <a:rPr lang="en-US" altLang="ko-K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       </a:t>
            </a:r>
            <a:endParaRPr lang="ko-KR" altLang="en-US" sz="2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8667997"/>
              </p:ext>
            </p:extLst>
          </p:nvPr>
        </p:nvGraphicFramePr>
        <p:xfrm>
          <a:off x="539552" y="1556792"/>
          <a:ext cx="8352928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632848"/>
              </a:tblGrid>
              <a:tr h="370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연 도 </a:t>
                      </a:r>
                      <a:endParaRPr lang="en-US" altLang="ko-KR" sz="14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사  업  내  용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13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2013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 KBS</a:t>
                      </a:r>
                      <a:r>
                        <a:rPr lang="ko-KR" altLang="en-US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행복발전소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(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스텝예산미정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:100%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스텝지원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-</a:t>
                      </a:r>
                      <a:r>
                        <a:rPr lang="ko-KR" altLang="en-US" sz="1200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진행중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</a:t>
                      </a:r>
                      <a:endParaRPr lang="en-US" altLang="ko-KR" sz="120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 E</a:t>
                      </a:r>
                      <a:r>
                        <a:rPr lang="ko-KR" altLang="en-US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채널실업급여로맨스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(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출연예산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(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월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)2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백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/100%</a:t>
                      </a:r>
                      <a:r>
                        <a:rPr lang="ko-KR" altLang="en-US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출연지원</a:t>
                      </a: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</a:t>
                      </a:r>
                      <a:endParaRPr lang="en-US" altLang="ko-KR" sz="120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 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MBC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하늘재살인사건</a:t>
                      </a:r>
                      <a:endParaRPr lang="en-US" altLang="ko-KR" sz="1200" b="1" baseline="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2014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 </a:t>
                      </a:r>
                      <a:r>
                        <a:rPr lang="ko-KR" altLang="en-US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신의퀴즈 시즌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4, </a:t>
                      </a:r>
                      <a:r>
                        <a:rPr lang="ko-KR" altLang="en-US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히어로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우는남자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빅매치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타짜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상의원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패션왕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베테랑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나의독재자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헬머니</a:t>
                      </a:r>
                      <a:endParaRPr lang="en-US" altLang="ko-KR" sz="120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 </a:t>
                      </a: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사랑도 저작권이 있나요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아망천당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 </a:t>
                      </a: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조선명탐정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2, </a:t>
                      </a: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내겐 너무 사랑스러운 그녀</a:t>
                      </a: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 </a:t>
                      </a: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장수상회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웹드라마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(</a:t>
                      </a:r>
                      <a:r>
                        <a:rPr lang="ko-KR" altLang="en-US" sz="1200" b="1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밀키러브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3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월방영예정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), </a:t>
                      </a:r>
                      <a:r>
                        <a:rPr lang="ko-KR" altLang="en-US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오늘의 연애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경찰가족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성난변호사</a:t>
                      </a:r>
                      <a:endParaRPr lang="en-US" altLang="ko-KR" sz="120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 </a:t>
                      </a: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aseline="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120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120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6010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10482" y="1"/>
            <a:ext cx="9154482" cy="476671"/>
          </a:xfrm>
          <a:solidFill>
            <a:schemeClr val="accent5">
              <a:lumMod val="50000"/>
            </a:schemeClr>
          </a:solidFill>
        </p:spPr>
        <p:txBody>
          <a:bodyPr anchor="b">
            <a:normAutofit/>
          </a:bodyPr>
          <a:lstStyle/>
          <a:p>
            <a:pPr algn="l"/>
            <a:r>
              <a:rPr lang="ko-KR" altLang="en-US" sz="1400" b="1" dirty="0" smtClean="0">
                <a:solidFill>
                  <a:schemeClr val="bg2"/>
                </a:solidFill>
              </a:rPr>
              <a:t>㈜ </a:t>
            </a:r>
            <a:r>
              <a:rPr lang="ko-KR" altLang="en-US" sz="1400" b="1" dirty="0" err="1" smtClean="0">
                <a:solidFill>
                  <a:schemeClr val="bg2"/>
                </a:solidFill>
              </a:rPr>
              <a:t>해밀기획</a:t>
            </a:r>
            <a:r>
              <a:rPr lang="en-US" altLang="ko-KR" sz="1400" b="1" dirty="0" smtClean="0">
                <a:solidFill>
                  <a:schemeClr val="bg2"/>
                </a:solidFill>
              </a:rPr>
              <a:t>                                                                                                    BUSINESS  PROFILE</a:t>
            </a:r>
            <a:endParaRPr lang="ko-KR" altLang="en-US" sz="1400" b="1" dirty="0">
              <a:solidFill>
                <a:schemeClr val="bg2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604448" y="6236157"/>
            <a:ext cx="520392" cy="610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024337" y="2727836"/>
            <a:ext cx="2915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Great Company</a:t>
            </a:r>
            <a:endParaRPr lang="ko-KR" altLang="en-US" dirty="0">
              <a:solidFill>
                <a:schemeClr val="bg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" name="부제목 2"/>
          <p:cNvSpPr>
            <a:spLocks noGrp="1"/>
          </p:cNvSpPr>
          <p:nvPr>
            <p:ph type="subTitle" idx="1"/>
          </p:nvPr>
        </p:nvSpPr>
        <p:spPr>
          <a:xfrm>
            <a:off x="3024337" y="3097168"/>
            <a:ext cx="2915815" cy="464023"/>
          </a:xfrm>
        </p:spPr>
        <p:txBody>
          <a:bodyPr>
            <a:normAutofit/>
          </a:bodyPr>
          <a:lstStyle/>
          <a:p>
            <a:pPr algn="l"/>
            <a:r>
              <a:rPr lang="en-US" altLang="ko-KR" sz="2200" dirty="0" smtClean="0">
                <a:solidFill>
                  <a:schemeClr val="bg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HAEMIL ENT .ltd   </a:t>
            </a:r>
            <a:r>
              <a:rPr lang="en-US" altLang="ko-K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       </a:t>
            </a:r>
            <a:endParaRPr lang="ko-KR" altLang="en-US" sz="2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8667997"/>
              </p:ext>
            </p:extLst>
          </p:nvPr>
        </p:nvGraphicFramePr>
        <p:xfrm>
          <a:off x="539552" y="1556792"/>
          <a:ext cx="8352928" cy="4731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7632848"/>
              </a:tblGrid>
              <a:tr h="370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연 도 </a:t>
                      </a:r>
                      <a:endParaRPr lang="en-US" altLang="ko-KR" sz="14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사  업  내  용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13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2013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CF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갤럭시노트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마몽드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한화생명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라이나생명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BC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카드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골프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CF, 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다음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국민카드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아웃백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금연광고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맥도날드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파리바게트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KT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광고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SKT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광고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포스코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홍보영상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케러비안광고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맥심커피광고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쉐보레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광고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박카스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광고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삼성프린트광고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대추과자광고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어플광고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LG U+, 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상권정보시스템 광고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중국핸드폰광고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메리츠보험광고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네이버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다문화가정공익광고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현대자동차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애버랜드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대한항공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중앙해양안전심판원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헌법재판소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무궁화꽃편지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현충원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수자원공사</a:t>
                      </a: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2013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M/V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비스트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FT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아일랜드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이승기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티아라</a:t>
                      </a: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2014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CF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다음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LG,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크런키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헬로모바일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웅진코웨이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하이씨에라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데카론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아사히맥주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쉐보레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블레이드앤</a:t>
                      </a:r>
                      <a:r>
                        <a:rPr lang="ko-KR" altLang="en-US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소울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슈에무라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넥센타이어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월드콘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SKT,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스미노프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새정치민주연합홍보영상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라이나생명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아이러브파스타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KFC,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더몰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리오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LSW, 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비중국음료광고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2014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M/V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싸이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김현중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정준영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씨스타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A-KOR,  JYJ, </a:t>
                      </a:r>
                      <a:r>
                        <a:rPr lang="ko-KR" altLang="en-US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소년공화국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카라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하이포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써니힐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리쌍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서태지컴백뮤직비디오</a:t>
                      </a:r>
                      <a:endParaRPr lang="en-US" altLang="ko-KR" sz="1200" b="1" baseline="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M/C</a:t>
                      </a:r>
                      <a:r>
                        <a:rPr lang="ko-KR" altLang="en-US" sz="1200" b="1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몽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여자친구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젠틀맨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빅스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방탄소년단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유니크</a:t>
                      </a: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120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120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aseline="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6010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10482" y="1"/>
            <a:ext cx="9154482" cy="476671"/>
          </a:xfrm>
          <a:solidFill>
            <a:schemeClr val="accent5">
              <a:lumMod val="50000"/>
            </a:schemeClr>
          </a:solidFill>
        </p:spPr>
        <p:txBody>
          <a:bodyPr anchor="b">
            <a:normAutofit/>
          </a:bodyPr>
          <a:lstStyle/>
          <a:p>
            <a:pPr algn="l"/>
            <a:r>
              <a:rPr lang="ko-KR" altLang="en-US" sz="1400" b="1" dirty="0" smtClean="0">
                <a:solidFill>
                  <a:schemeClr val="bg2"/>
                </a:solidFill>
              </a:rPr>
              <a:t>㈜ </a:t>
            </a:r>
            <a:r>
              <a:rPr lang="ko-KR" altLang="en-US" sz="1400" b="1" dirty="0" err="1" smtClean="0">
                <a:solidFill>
                  <a:schemeClr val="bg2"/>
                </a:solidFill>
              </a:rPr>
              <a:t>해밀기획</a:t>
            </a:r>
            <a:r>
              <a:rPr lang="en-US" altLang="ko-KR" sz="1400" b="1" dirty="0" smtClean="0">
                <a:solidFill>
                  <a:schemeClr val="bg2"/>
                </a:solidFill>
              </a:rPr>
              <a:t>                                                                                                    BUSINESS  PROFILE</a:t>
            </a:r>
            <a:endParaRPr lang="ko-KR" altLang="en-US" sz="1400" b="1" dirty="0">
              <a:solidFill>
                <a:schemeClr val="bg2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604448" y="6236157"/>
            <a:ext cx="520392" cy="610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17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024337" y="2727836"/>
            <a:ext cx="2915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Great Company</a:t>
            </a:r>
            <a:endParaRPr lang="ko-KR" altLang="en-US" dirty="0">
              <a:solidFill>
                <a:schemeClr val="bg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" name="부제목 2"/>
          <p:cNvSpPr>
            <a:spLocks noGrp="1"/>
          </p:cNvSpPr>
          <p:nvPr>
            <p:ph type="subTitle" idx="1"/>
          </p:nvPr>
        </p:nvSpPr>
        <p:spPr>
          <a:xfrm>
            <a:off x="3024337" y="3097168"/>
            <a:ext cx="2915815" cy="464023"/>
          </a:xfrm>
        </p:spPr>
        <p:txBody>
          <a:bodyPr>
            <a:normAutofit/>
          </a:bodyPr>
          <a:lstStyle/>
          <a:p>
            <a:pPr algn="l"/>
            <a:r>
              <a:rPr lang="en-US" altLang="ko-KR" sz="2200" dirty="0" smtClean="0">
                <a:solidFill>
                  <a:schemeClr val="bg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HAEMIL ENT .ltd   </a:t>
            </a:r>
            <a:r>
              <a:rPr lang="en-US" altLang="ko-K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       </a:t>
            </a:r>
            <a:endParaRPr lang="ko-KR" altLang="en-US" sz="2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8667997"/>
              </p:ext>
            </p:extLst>
          </p:nvPr>
        </p:nvGraphicFramePr>
        <p:xfrm>
          <a:off x="428596" y="1214423"/>
          <a:ext cx="8352928" cy="5163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7495672"/>
              </a:tblGrid>
              <a:tr h="3847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연 도 </a:t>
                      </a:r>
                      <a:endParaRPr lang="en-US" altLang="ko-KR" sz="14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solidFill>
                            <a:schemeClr val="tx1"/>
                          </a:solidFill>
                        </a:rPr>
                        <a:t>사  업  내  용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72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2014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CF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</a:t>
                      </a:r>
                      <a:r>
                        <a:rPr lang="en-US" altLang="ko-KR" sz="1200" b="1" dirty="0" smtClean="0">
                          <a:solidFill>
                            <a:srgbClr val="24247E"/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12</a:t>
                      </a:r>
                      <a:r>
                        <a:rPr lang="ko-KR" altLang="en-US" sz="1200" b="1" dirty="0" smtClean="0">
                          <a:solidFill>
                            <a:srgbClr val="24247E"/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월 </a:t>
                      </a:r>
                      <a:r>
                        <a:rPr lang="en-US" altLang="ko-KR" sz="1200" b="1" dirty="0" smtClean="0">
                          <a:solidFill>
                            <a:srgbClr val="24247E"/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08</a:t>
                      </a:r>
                      <a:r>
                        <a:rPr lang="ko-KR" altLang="en-US" sz="1200" b="1" dirty="0" smtClean="0">
                          <a:solidFill>
                            <a:srgbClr val="24247E"/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일 주식회사 해밀기획 설립</a:t>
                      </a:r>
                      <a:endParaRPr lang="en-US" altLang="ko-KR" sz="1200" b="1" dirty="0" smtClean="0">
                        <a:solidFill>
                          <a:srgbClr val="24247E"/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50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2015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CF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</a:t>
                      </a: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현대카드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 </a:t>
                      </a:r>
                      <a:r>
                        <a:rPr lang="ko-KR" altLang="en-US" sz="1200" b="1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던오브워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r>
                        <a:rPr lang="ko-KR" altLang="en-US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블랙스쿼드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150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2015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M/V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써니힐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 </a:t>
                      </a:r>
                      <a:r>
                        <a:rPr lang="ko-KR" altLang="en-US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싸이니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버스터리드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슈퍼주니어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빅플로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조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PD,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언터쳐블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FT</a:t>
                      </a:r>
                      <a:r>
                        <a:rPr lang="ko-KR" altLang="en-US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아일랜드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큐피드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박보람</a:t>
                      </a:r>
                      <a:endParaRPr lang="en-US" altLang="ko-KR" sz="1200" b="1" baseline="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50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2015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홍보영상</a:t>
                      </a: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</a:t>
                      </a: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한국관광공사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고도일병원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한국철도공사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</a:p>
                  </a:txBody>
                  <a:tcPr anchor="ctr">
                    <a:noFill/>
                  </a:tcPr>
                </a:tc>
              </a:tr>
              <a:tr h="4150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2015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예능</a:t>
                      </a: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</a:t>
                      </a:r>
                      <a:r>
                        <a:rPr lang="ko-KR" altLang="en-US" sz="1200" b="1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나홀로</a:t>
                      </a: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</a:t>
                      </a:r>
                      <a:r>
                        <a:rPr lang="ko-KR" altLang="en-US" sz="1200" b="1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연예중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위험한 출근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50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2015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드라마</a:t>
                      </a: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</a:t>
                      </a: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이혼변호사는 </a:t>
                      </a:r>
                      <a:r>
                        <a:rPr lang="ko-KR" altLang="en-US" sz="1200" b="1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연예중</a:t>
                      </a:r>
                      <a:r>
                        <a:rPr lang="en-US" altLang="ko-KR" sz="120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</a:p>
                  </a:txBody>
                  <a:tcPr anchor="ctr">
                    <a:noFill/>
                  </a:tcPr>
                </a:tc>
              </a:tr>
              <a:tr h="4150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2015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홈쇼핑</a:t>
                      </a: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</a:t>
                      </a:r>
                      <a:r>
                        <a:rPr lang="ko-KR" altLang="en-US" sz="1200" b="1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이경제선식</a:t>
                      </a: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36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2015</a:t>
                      </a:r>
                      <a:br>
                        <a:rPr lang="en-US" altLang="ko-KR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</a:br>
                      <a:r>
                        <a:rPr lang="ko-KR" altLang="en-US" sz="1200" b="1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영화</a:t>
                      </a: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  </a:t>
                      </a:r>
                      <a:r>
                        <a:rPr lang="ko-KR" altLang="en-US" sz="1200" b="1" baseline="0" dirty="0" err="1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거절할수없는유혹</a:t>
                      </a:r>
                      <a:r>
                        <a:rPr lang="en-US" altLang="ko-KR" sz="1200" b="1" baseline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  <a:cs typeface="Verdana" pitchFamily="34" charset="0"/>
                        </a:rPr>
                        <a:t>,</a:t>
                      </a:r>
                      <a:endParaRPr lang="en-US" altLang="ko-KR" sz="1200" b="1" baseline="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36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36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120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36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120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  <a:cs typeface="Verdana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6010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10482" y="1"/>
            <a:ext cx="9154482" cy="476671"/>
          </a:xfrm>
          <a:solidFill>
            <a:schemeClr val="accent5">
              <a:lumMod val="50000"/>
            </a:schemeClr>
          </a:solidFill>
        </p:spPr>
        <p:txBody>
          <a:bodyPr anchor="b">
            <a:normAutofit/>
          </a:bodyPr>
          <a:lstStyle/>
          <a:p>
            <a:pPr algn="l"/>
            <a:r>
              <a:rPr lang="ko-KR" altLang="en-US" sz="1400" b="1" dirty="0" smtClean="0">
                <a:solidFill>
                  <a:schemeClr val="bg2"/>
                </a:solidFill>
              </a:rPr>
              <a:t>㈜ </a:t>
            </a:r>
            <a:r>
              <a:rPr lang="ko-KR" altLang="en-US" sz="1400" b="1" dirty="0" err="1" smtClean="0">
                <a:solidFill>
                  <a:schemeClr val="bg2"/>
                </a:solidFill>
              </a:rPr>
              <a:t>해밀기획</a:t>
            </a:r>
            <a:r>
              <a:rPr lang="en-US" altLang="ko-KR" sz="1400" b="1" dirty="0" smtClean="0">
                <a:solidFill>
                  <a:schemeClr val="bg2"/>
                </a:solidFill>
              </a:rPr>
              <a:t>                                                                                                    BUSINESS  PROFILE</a:t>
            </a:r>
            <a:endParaRPr lang="ko-KR" altLang="en-US" sz="1400" b="1" dirty="0">
              <a:solidFill>
                <a:schemeClr val="bg2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604448" y="6236157"/>
            <a:ext cx="520392" cy="610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18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3024336" y="1700808"/>
            <a:ext cx="2915816" cy="3672408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024337" y="2727836"/>
            <a:ext cx="2915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Great Company</a:t>
            </a:r>
            <a:endParaRPr lang="ko-KR" altLang="en-US" dirty="0">
              <a:solidFill>
                <a:schemeClr val="bg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" name="부제목 2"/>
          <p:cNvSpPr>
            <a:spLocks noGrp="1"/>
          </p:cNvSpPr>
          <p:nvPr>
            <p:ph type="subTitle" idx="1"/>
          </p:nvPr>
        </p:nvSpPr>
        <p:spPr>
          <a:xfrm>
            <a:off x="3024337" y="3097168"/>
            <a:ext cx="2915815" cy="464023"/>
          </a:xfrm>
        </p:spPr>
        <p:txBody>
          <a:bodyPr>
            <a:normAutofit/>
          </a:bodyPr>
          <a:lstStyle/>
          <a:p>
            <a:pPr algn="l"/>
            <a:r>
              <a:rPr lang="en-US" altLang="ko-KR" sz="2200" dirty="0" smtClean="0">
                <a:solidFill>
                  <a:schemeClr val="bg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HAEMIL ENT .ltd   </a:t>
            </a:r>
            <a:r>
              <a:rPr lang="en-US" altLang="ko-K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               </a:t>
            </a:r>
            <a:endParaRPr lang="ko-KR" altLang="en-US" sz="2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0" name="부제목 2"/>
          <p:cNvSpPr txBox="1">
            <a:spLocks/>
          </p:cNvSpPr>
          <p:nvPr/>
        </p:nvSpPr>
        <p:spPr>
          <a:xfrm>
            <a:off x="3024338" y="4869160"/>
            <a:ext cx="2915442" cy="392015"/>
          </a:xfrm>
          <a:prstGeom prst="rect">
            <a:avLst/>
          </a:prstGeom>
          <a:solidFill>
            <a:srgbClr val="DEA900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 Unicode MS" panose="020B0604020202020204" pitchFamily="50" charset="-127"/>
              </a:rPr>
              <a:t>감사합니다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 Unicode MS" panose="020B0604020202020204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6010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10482" y="1"/>
            <a:ext cx="9154482" cy="476671"/>
          </a:xfrm>
          <a:solidFill>
            <a:schemeClr val="accent5">
              <a:lumMod val="50000"/>
            </a:schemeClr>
          </a:solidFill>
        </p:spPr>
        <p:txBody>
          <a:bodyPr anchor="b">
            <a:normAutofit/>
          </a:bodyPr>
          <a:lstStyle/>
          <a:p>
            <a:pPr algn="l"/>
            <a:r>
              <a:rPr lang="ko-KR" altLang="en-US" sz="1400" b="1" dirty="0" smtClean="0">
                <a:solidFill>
                  <a:schemeClr val="bg2"/>
                </a:solidFill>
              </a:rPr>
              <a:t>㈜ </a:t>
            </a:r>
            <a:r>
              <a:rPr lang="ko-KR" altLang="en-US" sz="1400" b="1" dirty="0" err="1" smtClean="0">
                <a:solidFill>
                  <a:schemeClr val="bg2"/>
                </a:solidFill>
              </a:rPr>
              <a:t>해밀기획</a:t>
            </a:r>
            <a:r>
              <a:rPr lang="en-US" altLang="ko-KR" sz="1400" b="1" dirty="0" smtClean="0">
                <a:solidFill>
                  <a:schemeClr val="bg2"/>
                </a:solidFill>
              </a:rPr>
              <a:t>                                                                                                      BUSINESS  PROFILE</a:t>
            </a:r>
            <a:endParaRPr lang="ko-KR" altLang="en-US" sz="1400" b="1" dirty="0">
              <a:solidFill>
                <a:schemeClr val="bg2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259632" y="1988840"/>
            <a:ext cx="7884368" cy="35394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US" altLang="ko-KR" sz="1600" dirty="0">
              <a:solidFill>
                <a:srgbClr val="8A8A8A"/>
              </a:solidFill>
              <a:latin typeface="+mn-ea"/>
            </a:endParaRPr>
          </a:p>
          <a:p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1</a:t>
            </a:r>
            <a:r>
              <a:rPr lang="en-US" altLang="ko-KR" sz="1600" dirty="0">
                <a:solidFill>
                  <a:srgbClr val="000000"/>
                </a:solidFill>
                <a:latin typeface="+mn-ea"/>
              </a:rPr>
              <a:t>)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회  사  명 </a:t>
            </a:r>
            <a:r>
              <a:rPr lang="en-US" altLang="ko-KR" sz="16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㈜</a:t>
            </a:r>
            <a:r>
              <a:rPr lang="ko-KR" altLang="en-US" sz="1600" dirty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해밀기획</a:t>
            </a:r>
            <a:endParaRPr lang="ko-KR" altLang="en-US" sz="1600" dirty="0">
              <a:solidFill>
                <a:srgbClr val="000000"/>
              </a:solidFill>
              <a:latin typeface="+mn-ea"/>
            </a:endParaRPr>
          </a:p>
          <a:p>
            <a:r>
              <a:rPr lang="en-US" altLang="ko-KR" sz="1600" dirty="0">
                <a:solidFill>
                  <a:srgbClr val="000000"/>
                </a:solidFill>
                <a:latin typeface="+mn-ea"/>
              </a:rPr>
              <a:t>2)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대표 이사 </a:t>
            </a:r>
            <a:r>
              <a:rPr lang="en-US" altLang="ko-KR" sz="16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채 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규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 원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3</a:t>
            </a:r>
            <a:r>
              <a:rPr lang="en-US" altLang="ko-KR" sz="1600" dirty="0">
                <a:solidFill>
                  <a:srgbClr val="000000"/>
                </a:solidFill>
                <a:latin typeface="+mn-ea"/>
              </a:rPr>
              <a:t>)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주요 </a:t>
            </a:r>
            <a:r>
              <a:rPr lang="ko-KR" altLang="en-US" sz="1600" dirty="0">
                <a:solidFill>
                  <a:srgbClr val="000000"/>
                </a:solidFill>
                <a:latin typeface="+mn-ea"/>
              </a:rPr>
              <a:t>사업 </a:t>
            </a:r>
            <a:r>
              <a:rPr lang="en-US" altLang="ko-KR" sz="16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Production . Academy . Management . Agency . </a:t>
            </a:r>
            <a:endParaRPr lang="ko-KR" altLang="en-US" sz="1600" dirty="0">
              <a:solidFill>
                <a:srgbClr val="000000"/>
              </a:solidFill>
              <a:latin typeface="+mn-ea"/>
            </a:endParaRPr>
          </a:p>
          <a:p>
            <a:r>
              <a:rPr lang="en-US" altLang="ko-KR" sz="1600" dirty="0">
                <a:solidFill>
                  <a:srgbClr val="000000"/>
                </a:solidFill>
                <a:latin typeface="+mn-ea"/>
              </a:rPr>
              <a:t>4)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사업장 </a:t>
            </a:r>
            <a:r>
              <a:rPr lang="ko-KR" altLang="en-US" sz="1600" dirty="0">
                <a:solidFill>
                  <a:srgbClr val="000000"/>
                </a:solidFill>
                <a:latin typeface="+mn-ea"/>
              </a:rPr>
              <a:t>주소 </a:t>
            </a:r>
            <a:r>
              <a:rPr lang="en-US" altLang="ko-KR" sz="16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서울특별</a:t>
            </a:r>
            <a:r>
              <a:rPr lang="ko-KR" altLang="en-US" sz="1600" dirty="0">
                <a:solidFill>
                  <a:srgbClr val="000000"/>
                </a:solidFill>
                <a:latin typeface="+mn-ea"/>
              </a:rPr>
              <a:t>시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강남구 신사</a:t>
            </a:r>
            <a:r>
              <a:rPr lang="ko-KR" altLang="en-US" sz="1600" dirty="0">
                <a:solidFill>
                  <a:srgbClr val="000000"/>
                </a:solidFill>
                <a:latin typeface="+mn-ea"/>
              </a:rPr>
              <a:t>동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567-19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삼진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B/D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3F</a:t>
            </a:r>
          </a:p>
          <a:p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5)  </a:t>
            </a:r>
            <a:r>
              <a:rPr lang="ko-KR" altLang="en-US" sz="1600" dirty="0">
                <a:solidFill>
                  <a:srgbClr val="000000"/>
                </a:solidFill>
                <a:latin typeface="+mn-ea"/>
              </a:rPr>
              <a:t>연혁</a:t>
            </a:r>
          </a:p>
          <a:p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    •    2013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년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03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월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05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일  필름앤피플 설립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    •    2014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년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12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월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08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일  주식회사 해밀기획 설립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    •    2015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년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01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월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12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일  해밀아카데미 교육청 등록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교육사업 설립등록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</a:t>
            </a:r>
            <a:endParaRPr lang="ko-KR" altLang="en-US" sz="1600" dirty="0">
              <a:solidFill>
                <a:srgbClr val="000000"/>
              </a:solidFill>
              <a:latin typeface="+mn-ea"/>
            </a:endParaRPr>
          </a:p>
          <a:p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    •    2015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년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01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월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15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일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㈜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굿피플플러스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ko-KR" sz="1600" dirty="0" err="1" smtClean="0">
                <a:solidFill>
                  <a:srgbClr val="000000"/>
                </a:solidFill>
                <a:latin typeface="+mn-ea"/>
              </a:rPr>
              <a:t>mou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채결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효성드라마론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운영사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    •    2015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년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01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월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21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일  서울 워크샵 </a:t>
            </a:r>
            <a:r>
              <a:rPr lang="en-US" altLang="ko-KR" sz="1600" dirty="0" err="1" smtClean="0">
                <a:solidFill>
                  <a:srgbClr val="000000"/>
                </a:solidFill>
                <a:latin typeface="+mn-ea"/>
              </a:rPr>
              <a:t>mou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채결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단편 영화 제작사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</a:t>
            </a:r>
          </a:p>
          <a:p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    •    </a:t>
            </a:r>
            <a:r>
              <a:rPr lang="en-US" altLang="ko-KR" sz="1600" dirty="0">
                <a:solidFill>
                  <a:srgbClr val="000000"/>
                </a:solidFill>
                <a:latin typeface="+mn-ea"/>
              </a:rPr>
              <a:t>2015</a:t>
            </a:r>
            <a:r>
              <a:rPr lang="ko-KR" altLang="en-US" sz="1600" dirty="0">
                <a:solidFill>
                  <a:srgbClr val="000000"/>
                </a:solidFill>
                <a:latin typeface="+mn-ea"/>
              </a:rPr>
              <a:t>년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01</a:t>
            </a:r>
            <a:r>
              <a:rPr lang="ko-KR" altLang="en-US" sz="1600" dirty="0">
                <a:solidFill>
                  <a:srgbClr val="000000"/>
                </a:solidFill>
                <a:latin typeface="+mn-ea"/>
              </a:rPr>
              <a:t>월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26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일  가온엔터테인먼트 </a:t>
            </a:r>
            <a:r>
              <a:rPr lang="en-US" altLang="ko-KR" sz="1600" dirty="0" err="1" smtClean="0">
                <a:solidFill>
                  <a:srgbClr val="000000"/>
                </a:solidFill>
                <a:latin typeface="+mn-ea"/>
              </a:rPr>
              <a:t>mou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채결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                                  (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위탁교육 및 매니지먼트 업무계약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</a:t>
            </a:r>
            <a:endParaRPr lang="en-US" altLang="ko-KR" sz="1600" dirty="0">
              <a:solidFill>
                <a:srgbClr val="000000"/>
              </a:solidFill>
              <a:latin typeface="+mn-ea"/>
            </a:endParaRPr>
          </a:p>
          <a:p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    </a:t>
            </a:r>
            <a:endParaRPr lang="ko-KR" altLang="en-US" sz="160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1560" y="1228690"/>
            <a:ext cx="22860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ko-KR" altLang="en-US" sz="2000" dirty="0" smtClean="0">
                <a:solidFill>
                  <a:srgbClr val="000000"/>
                </a:solidFill>
                <a:latin typeface="+mn-ea"/>
              </a:rPr>
              <a:t>회사소개</a:t>
            </a:r>
            <a:r>
              <a:rPr lang="en-US" altLang="ko-KR" sz="2000" dirty="0">
                <a:solidFill>
                  <a:srgbClr val="000000"/>
                </a:solidFill>
                <a:latin typeface="+mn-ea"/>
              </a:rPr>
              <a:t>/</a:t>
            </a:r>
            <a:r>
              <a:rPr lang="ko-KR" altLang="en-US" sz="2000" dirty="0">
                <a:solidFill>
                  <a:srgbClr val="000000"/>
                </a:solidFill>
                <a:latin typeface="+mn-ea"/>
              </a:rPr>
              <a:t>연혁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8604448" y="6236157"/>
            <a:ext cx="520392" cy="610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13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10482" y="1"/>
            <a:ext cx="9154482" cy="476671"/>
          </a:xfrm>
          <a:solidFill>
            <a:schemeClr val="accent5">
              <a:lumMod val="50000"/>
            </a:schemeClr>
          </a:solidFill>
        </p:spPr>
        <p:txBody>
          <a:bodyPr anchor="b">
            <a:normAutofit/>
          </a:bodyPr>
          <a:lstStyle/>
          <a:p>
            <a:pPr algn="l"/>
            <a:r>
              <a:rPr lang="ko-KR" altLang="en-US" sz="1400" b="1" dirty="0" smtClean="0">
                <a:solidFill>
                  <a:schemeClr val="bg2"/>
                </a:solidFill>
              </a:rPr>
              <a:t>㈜ </a:t>
            </a:r>
            <a:r>
              <a:rPr lang="ko-KR" altLang="en-US" sz="1400" b="1" dirty="0" err="1" smtClean="0">
                <a:solidFill>
                  <a:schemeClr val="bg2"/>
                </a:solidFill>
              </a:rPr>
              <a:t>해밀기획</a:t>
            </a:r>
            <a:r>
              <a:rPr lang="en-US" altLang="ko-KR" sz="1400" b="1" dirty="0" smtClean="0">
                <a:solidFill>
                  <a:schemeClr val="bg2"/>
                </a:solidFill>
              </a:rPr>
              <a:t>                                                                                                    BUSINESS  PROFILE</a:t>
            </a:r>
            <a:endParaRPr lang="ko-KR" altLang="en-US" sz="1400" b="1" dirty="0">
              <a:solidFill>
                <a:schemeClr val="bg2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604448" y="6236157"/>
            <a:ext cx="520392" cy="610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331639" y="1988840"/>
            <a:ext cx="2232249" cy="34563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403648" y="2799844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rgbClr val="FFFF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Great Company</a:t>
            </a:r>
            <a:endParaRPr lang="ko-KR" altLang="en-US" dirty="0">
              <a:solidFill>
                <a:srgbClr val="FFFF00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" name="부제목 2"/>
          <p:cNvSpPr>
            <a:spLocks noGrp="1"/>
          </p:cNvSpPr>
          <p:nvPr>
            <p:ph type="subTitle" idx="1"/>
          </p:nvPr>
        </p:nvSpPr>
        <p:spPr>
          <a:xfrm>
            <a:off x="1403648" y="3169176"/>
            <a:ext cx="5292080" cy="464023"/>
          </a:xfrm>
        </p:spPr>
        <p:txBody>
          <a:bodyPr>
            <a:normAutofit fontScale="92500"/>
          </a:bodyPr>
          <a:lstStyle/>
          <a:p>
            <a:pPr algn="l"/>
            <a:r>
              <a:rPr lang="en-US" altLang="ko-KR" sz="2200" dirty="0" smtClean="0">
                <a:solidFill>
                  <a:schemeClr val="bg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HAEMIL ENT .ltd    </a:t>
            </a:r>
            <a:r>
              <a:rPr lang="en-US" altLang="ko-K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BUSINESS PROFILE               </a:t>
            </a:r>
            <a:endParaRPr lang="ko-KR" altLang="en-US" sz="2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0" name="부제목 2"/>
          <p:cNvSpPr txBox="1">
            <a:spLocks/>
          </p:cNvSpPr>
          <p:nvPr/>
        </p:nvSpPr>
        <p:spPr>
          <a:xfrm>
            <a:off x="3635896" y="3573016"/>
            <a:ext cx="2448272" cy="392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8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 Unicode MS" panose="020B0604020202020204" pitchFamily="50" charset="-127"/>
              </a:rPr>
              <a:t>㈜ </a:t>
            </a:r>
            <a:r>
              <a:rPr lang="ko-KR" altLang="en-US" sz="1800" dirty="0" err="1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 Unicode MS" panose="020B0604020202020204" pitchFamily="50" charset="-127"/>
              </a:rPr>
              <a:t>해밀기획</a:t>
            </a:r>
            <a:r>
              <a:rPr lang="ko-KR" altLang="en-US" sz="18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 Unicode MS" panose="020B0604020202020204" pitchFamily="50" charset="-127"/>
              </a:rPr>
              <a:t> 소개</a:t>
            </a:r>
            <a:endParaRPr lang="ko-KR" altLang="en-US" sz="1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 Unicode MS" panose="020B0604020202020204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2495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10482" y="1"/>
            <a:ext cx="9154482" cy="476671"/>
          </a:xfrm>
          <a:solidFill>
            <a:schemeClr val="accent5">
              <a:lumMod val="50000"/>
            </a:schemeClr>
          </a:solidFill>
        </p:spPr>
        <p:txBody>
          <a:bodyPr anchor="b">
            <a:normAutofit/>
          </a:bodyPr>
          <a:lstStyle/>
          <a:p>
            <a:pPr algn="l"/>
            <a:r>
              <a:rPr lang="ko-KR" altLang="en-US" sz="1400" b="1" dirty="0" smtClean="0">
                <a:solidFill>
                  <a:schemeClr val="bg2"/>
                </a:solidFill>
              </a:rPr>
              <a:t>㈜ </a:t>
            </a:r>
            <a:r>
              <a:rPr lang="ko-KR" altLang="en-US" sz="1400" b="1" dirty="0" err="1" smtClean="0">
                <a:solidFill>
                  <a:schemeClr val="bg2"/>
                </a:solidFill>
              </a:rPr>
              <a:t>해밀기획</a:t>
            </a:r>
            <a:r>
              <a:rPr lang="en-US" altLang="ko-KR" sz="1400" b="1" dirty="0" smtClean="0">
                <a:solidFill>
                  <a:schemeClr val="bg2"/>
                </a:solidFill>
              </a:rPr>
              <a:t>                                                                                                    BUSINESS  PROFILE</a:t>
            </a:r>
            <a:endParaRPr lang="ko-KR" altLang="en-US" sz="1400" b="1" dirty="0">
              <a:solidFill>
                <a:schemeClr val="bg2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23528" y="692696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latin typeface="+mj-ea"/>
                <a:ea typeface="+mj-ea"/>
              </a:rPr>
              <a:t>1. </a:t>
            </a:r>
            <a:r>
              <a:rPr lang="ko-KR" altLang="en-US" dirty="0" smtClean="0">
                <a:latin typeface="+mj-ea"/>
                <a:ea typeface="+mj-ea"/>
              </a:rPr>
              <a:t>사업목적 및 개요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10736" y="1474156"/>
            <a:ext cx="8337728" cy="101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1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“</a:t>
            </a:r>
            <a:r>
              <a:rPr kumimoji="1" lang="ko-KR" altLang="en-US" sz="1400" b="1" kern="0" dirty="0" smtClean="0">
                <a:solidFill>
                  <a:prstClr val="black"/>
                </a:solidFill>
              </a:rPr>
              <a:t>㈜</a:t>
            </a:r>
            <a:r>
              <a:rPr kumimoji="1" lang="ko-KR" altLang="en-US" sz="1400" b="1" kern="0" dirty="0" err="1" smtClean="0">
                <a:solidFill>
                  <a:prstClr val="black"/>
                </a:solidFill>
              </a:rPr>
              <a:t>해밀기획</a:t>
            </a:r>
            <a:r>
              <a:rPr kumimoji="1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”</a:t>
            </a:r>
            <a:r>
              <a:rPr kumimoji="1" lang="ko-KR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은</a:t>
            </a:r>
            <a:r>
              <a:rPr kumimoji="0" lang="ko-KR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금융대출상품 및 협력사 간의 연합체계를 구축하여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</a:t>
            </a:r>
            <a:r>
              <a:rPr kumimoji="0" lang="ko-KR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보다 안정되고 정확한      </a:t>
            </a:r>
            <a:endParaRPr kumimoji="0" lang="en-US" altLang="ko-KR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1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kern="0" dirty="0">
                <a:solidFill>
                  <a:prstClr val="black"/>
                </a:solidFill>
              </a:rPr>
              <a:t> </a:t>
            </a:r>
            <a:r>
              <a:rPr lang="en-US" altLang="ko-KR" sz="1400" kern="0" dirty="0" smtClean="0">
                <a:solidFill>
                  <a:prstClr val="black"/>
                </a:solidFill>
              </a:rPr>
              <a:t>    </a:t>
            </a:r>
            <a:r>
              <a:rPr kumimoji="0" lang="ko-KR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초기투자에서 제작투자유치까지의 환경을 완성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</a:t>
            </a:r>
            <a:r>
              <a:rPr kumimoji="0" lang="ko-KR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새로운 한류 문화컨텐츠를 확보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·</a:t>
            </a:r>
            <a:r>
              <a:rPr kumimoji="0" lang="ko-KR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생산을 통한 </a:t>
            </a:r>
            <a:endParaRPr kumimoji="0" lang="en-US" altLang="ko-KR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1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 </a:t>
            </a:r>
            <a:r>
              <a:rPr kumimoji="0" lang="ko-KR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안정적 수익구조를 마련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ko-KR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각 매체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</a:t>
            </a:r>
            <a:r>
              <a:rPr kumimoji="0" lang="ko-KR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방송사</a:t>
            </a:r>
            <a:r>
              <a:rPr lang="en-US" altLang="ko-KR" sz="1400" kern="0" dirty="0" smtClean="0">
                <a:solidFill>
                  <a:prstClr val="black"/>
                </a:solidFill>
              </a:rPr>
              <a:t>..)</a:t>
            </a:r>
            <a:r>
              <a:rPr kumimoji="0" lang="ko-KR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가 신뢰하고 제작할 수 있는 제반 환경을</a:t>
            </a:r>
            <a:r>
              <a:rPr lang="en-US" altLang="ko-KR" sz="1400" kern="0" dirty="0" smtClean="0">
                <a:solidFill>
                  <a:prstClr val="black"/>
                </a:solidFill>
              </a:rPr>
              <a:t> </a:t>
            </a:r>
            <a:r>
              <a:rPr kumimoji="0" lang="ko-KR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조성함으로써      </a:t>
            </a:r>
            <a:endParaRPr kumimoji="0" lang="en-US" altLang="ko-KR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1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kern="0" dirty="0">
                <a:solidFill>
                  <a:prstClr val="black"/>
                </a:solidFill>
              </a:rPr>
              <a:t> </a:t>
            </a:r>
            <a:r>
              <a:rPr lang="en-US" altLang="ko-KR" sz="1400" kern="0" dirty="0" smtClean="0">
                <a:solidFill>
                  <a:prstClr val="black"/>
                </a:solidFill>
              </a:rPr>
              <a:t>    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‘</a:t>
            </a:r>
            <a:r>
              <a:rPr kumimoji="0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NEW</a:t>
            </a: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한류 브랜드</a:t>
            </a:r>
            <a:r>
              <a:rPr kumimoji="0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’</a:t>
            </a: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의 플렛폼 </a:t>
            </a:r>
            <a:r>
              <a:rPr kumimoji="0" lang="ko-KR" altLang="en-US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구축을 목적으로 합니다</a:t>
            </a: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10736" y="1268760"/>
            <a:ext cx="8337728" cy="1390220"/>
          </a:xfrm>
          <a:prstGeom prst="roundRect">
            <a:avLst>
              <a:gd name="adj" fmla="val 12050"/>
            </a:avLst>
          </a:prstGeom>
          <a:noFill/>
          <a:ln w="3175" cap="flat" cmpd="sng" algn="ctr">
            <a:solidFill>
              <a:sysClr val="windowText" lastClr="000000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바탕"/>
              <a:cs typeface="+mn-cs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467544" y="4511463"/>
            <a:ext cx="71438" cy="35719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sym typeface="Wingdings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467544" y="3896051"/>
            <a:ext cx="71438" cy="35719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sym typeface="Wingdings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467544" y="5155353"/>
            <a:ext cx="71438" cy="35719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sym typeface="Wingdings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09402" y="4450060"/>
            <a:ext cx="46217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중소기업의 </a:t>
            </a:r>
            <a:r>
              <a:rPr kumimoji="0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PPL</a:t>
            </a: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투자 참여</a:t>
            </a:r>
            <a:r>
              <a:rPr kumimoji="0" lang="ko-KR" altLang="en-US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로 인한 마케팅 효과 극대화</a:t>
            </a: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kern="0" dirty="0" smtClean="0">
                <a:solidFill>
                  <a:prstClr val="black"/>
                </a:solidFill>
              </a:rPr>
              <a:t>(</a:t>
            </a:r>
            <a:r>
              <a:rPr kumimoji="0" lang="ko-KR" altLang="en-US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광고시장 확대</a:t>
            </a: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).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09402" y="3801988"/>
            <a:ext cx="52309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latinLnBrk="0"/>
            <a:r>
              <a:rPr lang="en-US" altLang="ko-KR" sz="1400" b="1" kern="0" dirty="0">
                <a:solidFill>
                  <a:srgbClr val="C00000"/>
                </a:solidFill>
              </a:rPr>
              <a:t>Financial loan </a:t>
            </a: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을 통한 프로그램 확보</a:t>
            </a: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ko-KR" altLang="en-US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홍보</a:t>
            </a: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</a:t>
            </a:r>
            <a:r>
              <a:rPr kumimoji="0" lang="ko-KR" altLang="en-US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마케팅</a:t>
            </a: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ko-KR" altLang="en-US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제작참여</a:t>
            </a: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  <a:r>
              <a:rPr kumimoji="0" lang="ko-KR" altLang="en-US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ko-KR" sz="14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</a:t>
            </a:r>
            <a:r>
              <a:rPr kumimoji="0" lang="ko-KR" altLang="en-US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문화산업의 브랜드화</a:t>
            </a: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</a:t>
            </a:r>
          </a:p>
        </p:txBody>
      </p:sp>
      <p:sp>
        <p:nvSpPr>
          <p:cNvPr id="20" name="AutoShape 69"/>
          <p:cNvSpPr>
            <a:spLocks noChangeArrowheads="1"/>
          </p:cNvSpPr>
          <p:nvPr/>
        </p:nvSpPr>
        <p:spPr bwMode="auto">
          <a:xfrm>
            <a:off x="410736" y="2924944"/>
            <a:ext cx="8337728" cy="477390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lvl="0" algn="ctr" latinLnBrk="0">
              <a:defRPr/>
            </a:pP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sym typeface="Wingdings"/>
              </a:rPr>
              <a:t> </a:t>
            </a:r>
            <a:r>
              <a:rPr lang="en-US" altLang="ko-KR" sz="1400" b="1" kern="0" dirty="0">
                <a:solidFill>
                  <a:schemeClr val="bg1"/>
                </a:solidFill>
              </a:rPr>
              <a:t>Financial </a:t>
            </a:r>
            <a:r>
              <a:rPr lang="en-US" altLang="ko-KR" sz="1400" b="1" kern="0" dirty="0" smtClean="0">
                <a:solidFill>
                  <a:schemeClr val="bg1"/>
                </a:solidFill>
              </a:rPr>
              <a:t>Loan </a:t>
            </a:r>
            <a:r>
              <a:rPr kumimoji="0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sym typeface="Wingdings"/>
              </a:rPr>
              <a:t>(</a:t>
            </a: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sym typeface="Wingdings"/>
              </a:rPr>
              <a:t>효성드라마론</a:t>
            </a:r>
            <a:r>
              <a:rPr kumimoji="0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sym typeface="Wingdings"/>
              </a:rPr>
              <a:t>)</a:t>
            </a: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sym typeface="Wingdings"/>
              </a:rPr>
              <a:t> 및 </a:t>
            </a:r>
            <a:r>
              <a:rPr kumimoji="0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sym typeface="Wingdings"/>
              </a:rPr>
              <a:t>PPL</a:t>
            </a: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sym typeface="Wingdings"/>
              </a:rPr>
              <a:t>투자를 통해 중</a:t>
            </a:r>
            <a:r>
              <a:rPr kumimoji="0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sym typeface="Wingdings"/>
              </a:rPr>
              <a:t>,</a:t>
            </a: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sym typeface="Wingdings"/>
              </a:rPr>
              <a:t>소형 기획사 중심의 제작구조 확립</a:t>
            </a:r>
            <a:r>
              <a:rPr kumimoji="0" lang="en-US" altLang="ko-KR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sym typeface="Wingdings"/>
              </a:rPr>
              <a:t>!</a:t>
            </a:r>
            <a:endParaRPr kumimoji="0" lang="en-US" altLang="ko-KR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</a:endParaRPr>
          </a:p>
        </p:txBody>
      </p:sp>
      <p:sp>
        <p:nvSpPr>
          <p:cNvPr id="21" name="직사각형 20"/>
          <p:cNvSpPr/>
          <p:nvPr/>
        </p:nvSpPr>
        <p:spPr bwMode="auto">
          <a:xfrm flipH="1">
            <a:off x="467544" y="5809501"/>
            <a:ext cx="72008" cy="35719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sym typeface="Wingdings"/>
            </a:endParaRPr>
          </a:p>
        </p:txBody>
      </p:sp>
      <p:grpSp>
        <p:nvGrpSpPr>
          <p:cNvPr id="23" name="그룹 42"/>
          <p:cNvGrpSpPr/>
          <p:nvPr/>
        </p:nvGrpSpPr>
        <p:grpSpPr>
          <a:xfrm>
            <a:off x="5887317" y="3645024"/>
            <a:ext cx="2933155" cy="2736304"/>
            <a:chOff x="6147830" y="3306644"/>
            <a:chExt cx="3095647" cy="2643206"/>
          </a:xfrm>
        </p:grpSpPr>
        <p:sp>
          <p:nvSpPr>
            <p:cNvPr id="24" name="자유형 23"/>
            <p:cNvSpPr/>
            <p:nvPr/>
          </p:nvSpPr>
          <p:spPr bwMode="auto">
            <a:xfrm>
              <a:off x="6675599" y="3722944"/>
              <a:ext cx="2026141" cy="1882588"/>
            </a:xfrm>
            <a:custGeom>
              <a:avLst/>
              <a:gdLst>
                <a:gd name="connsiteX0" fmla="*/ 968188 w 1936376"/>
                <a:gd name="connsiteY0" fmla="*/ 0 h 1882588"/>
                <a:gd name="connsiteX1" fmla="*/ 0 w 1936376"/>
                <a:gd name="connsiteY1" fmla="*/ 708211 h 1882588"/>
                <a:gd name="connsiteX2" fmla="*/ 376517 w 1936376"/>
                <a:gd name="connsiteY2" fmla="*/ 1882588 h 1882588"/>
                <a:gd name="connsiteX3" fmla="*/ 1568823 w 1936376"/>
                <a:gd name="connsiteY3" fmla="*/ 1882588 h 1882588"/>
                <a:gd name="connsiteX4" fmla="*/ 1936376 w 1936376"/>
                <a:gd name="connsiteY4" fmla="*/ 735105 h 1882588"/>
                <a:gd name="connsiteX5" fmla="*/ 968188 w 1936376"/>
                <a:gd name="connsiteY5" fmla="*/ 0 h 1882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36376" h="1882588">
                  <a:moveTo>
                    <a:pt x="968188" y="0"/>
                  </a:moveTo>
                  <a:lnTo>
                    <a:pt x="0" y="708211"/>
                  </a:lnTo>
                  <a:lnTo>
                    <a:pt x="376517" y="1882588"/>
                  </a:lnTo>
                  <a:lnTo>
                    <a:pt x="1568823" y="1882588"/>
                  </a:lnTo>
                  <a:lnTo>
                    <a:pt x="1936376" y="735105"/>
                  </a:lnTo>
                  <a:lnTo>
                    <a:pt x="968188" y="0"/>
                  </a:lnTo>
                  <a:close/>
                </a:path>
              </a:pathLst>
            </a:custGeom>
            <a:solidFill>
              <a:schemeClr val="tx1"/>
            </a:solidFill>
            <a:ln w="9525" cap="flat" cmpd="sng" algn="ctr">
              <a:noFill/>
              <a:prstDash val="solid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Below"/>
              <a:lightRig rig="threePt" dir="t"/>
            </a:scene3d>
            <a:sp3d>
              <a:bevelT w="139700" prst="cross"/>
            </a:sp3d>
          </p:spPr>
          <p:txBody>
            <a:bodyPr rot="10800000" vert="eaVert"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ea typeface="바탕"/>
                <a:cs typeface="+mn-cs"/>
              </a:endParaRPr>
            </a:p>
          </p:txBody>
        </p:sp>
        <p:sp>
          <p:nvSpPr>
            <p:cNvPr id="25" name="Oval 107"/>
            <p:cNvSpPr>
              <a:spLocks noChangeArrowheads="1"/>
            </p:cNvSpPr>
            <p:nvPr/>
          </p:nvSpPr>
          <p:spPr bwMode="auto">
            <a:xfrm>
              <a:off x="7308697" y="3306644"/>
              <a:ext cx="851303" cy="785818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9525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</a:rPr>
                <a:t>P</a:t>
              </a:r>
              <a:r>
                <a:rPr lang="en-US" altLang="ko-KR" sz="1000" b="1" kern="0" dirty="0" err="1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roduction</a:t>
              </a:r>
              <a:endParaRPr kumimoji="0" lang="en-US" altLang="ko-KR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26" name="Oval 107"/>
            <p:cNvSpPr>
              <a:spLocks noChangeArrowheads="1"/>
            </p:cNvSpPr>
            <p:nvPr/>
          </p:nvSpPr>
          <p:spPr bwMode="auto">
            <a:xfrm>
              <a:off x="6147830" y="4021024"/>
              <a:ext cx="851303" cy="785818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00" b="1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Financial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00" b="1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loan</a:t>
              </a:r>
              <a:endParaRPr kumimoji="0" lang="en-US" altLang="ko-KR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27" name="Oval 107"/>
            <p:cNvSpPr>
              <a:spLocks noChangeArrowheads="1"/>
            </p:cNvSpPr>
            <p:nvPr/>
          </p:nvSpPr>
          <p:spPr bwMode="auto">
            <a:xfrm>
              <a:off x="8392174" y="4021024"/>
              <a:ext cx="851303" cy="78581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00" b="1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Academy</a:t>
              </a:r>
            </a:p>
          </p:txBody>
        </p:sp>
        <p:sp>
          <p:nvSpPr>
            <p:cNvPr id="28" name="Oval 107"/>
            <p:cNvSpPr>
              <a:spLocks noChangeArrowheads="1"/>
            </p:cNvSpPr>
            <p:nvPr/>
          </p:nvSpPr>
          <p:spPr bwMode="auto">
            <a:xfrm>
              <a:off x="7927827" y="5164032"/>
              <a:ext cx="851303" cy="785818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9525">
              <a:solidFill>
                <a:srgbClr val="6D5529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00" b="1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Art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00" b="1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production</a:t>
              </a:r>
              <a:endParaRPr kumimoji="0" lang="en-US" altLang="ko-KR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endParaRPr>
            </a:p>
          </p:txBody>
        </p:sp>
        <p:sp>
          <p:nvSpPr>
            <p:cNvPr id="29" name="Oval 107"/>
            <p:cNvSpPr>
              <a:spLocks noChangeArrowheads="1"/>
            </p:cNvSpPr>
            <p:nvPr/>
          </p:nvSpPr>
          <p:spPr bwMode="auto">
            <a:xfrm>
              <a:off x="6600203" y="5164032"/>
              <a:ext cx="851303" cy="785818"/>
            </a:xfrm>
            <a:prstGeom prst="ellipse">
              <a:avLst/>
            </a:prstGeom>
            <a:solidFill>
              <a:srgbClr val="7A5D00"/>
            </a:solidFill>
            <a:ln w="9525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lvl="0" algn="ctr" latinLnBrk="0">
                <a:defRPr/>
              </a:pPr>
              <a:r>
                <a:rPr lang="en-US" altLang="ko-KR" sz="1000" dirty="0">
                  <a:solidFill>
                    <a:schemeClr val="bg1"/>
                  </a:solidFill>
                  <a:latin typeface="+mn-ea"/>
                </a:rPr>
                <a:t>Management </a:t>
              </a:r>
            </a:p>
            <a:p>
              <a:pPr lvl="0" algn="ctr" latinLnBrk="0">
                <a:defRPr/>
              </a:pPr>
              <a:r>
                <a:rPr lang="en-US" altLang="ko-KR" sz="1000" dirty="0" smtClean="0">
                  <a:solidFill>
                    <a:schemeClr val="bg1"/>
                  </a:solidFill>
                  <a:latin typeface="+mn-ea"/>
                </a:rPr>
                <a:t>. Agency </a:t>
              </a:r>
            </a:p>
          </p:txBody>
        </p:sp>
      </p:grpSp>
      <p:sp>
        <p:nvSpPr>
          <p:cNvPr id="30" name="직사각형 29"/>
          <p:cNvSpPr/>
          <p:nvPr/>
        </p:nvSpPr>
        <p:spPr>
          <a:xfrm>
            <a:off x="6506274" y="4901096"/>
            <a:ext cx="1666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="1" kern="0" smtClean="0">
                <a:solidFill>
                  <a:schemeClr val="bg1"/>
                </a:solidFill>
              </a:rPr>
              <a:t>㈜</a:t>
            </a:r>
            <a:r>
              <a:rPr lang="ko-KR" altLang="en-US" b="1" kern="0" dirty="0" err="1" smtClean="0">
                <a:solidFill>
                  <a:schemeClr val="bg1"/>
                </a:solidFill>
              </a:rPr>
              <a:t>해밀기획</a:t>
            </a:r>
            <a:endParaRPr kumimoji="0" lang="en-US" altLang="ko-KR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uLnTx/>
              <a:uFillTx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8748464" y="6274480"/>
            <a:ext cx="432048" cy="610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611560" y="5066020"/>
            <a:ext cx="49808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위의 아이템을 기반으로 </a:t>
            </a:r>
            <a:r>
              <a:rPr kumimoji="0" lang="ko-KR" alt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교육</a:t>
            </a: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/</a:t>
            </a:r>
            <a:r>
              <a:rPr kumimoji="0" lang="ko-KR" alt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재교육</a:t>
            </a: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, </a:t>
            </a:r>
            <a:r>
              <a:rPr kumimoji="0" lang="ko-KR" alt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취업</a:t>
            </a: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/</a:t>
            </a:r>
            <a:r>
              <a:rPr kumimoji="0" lang="ko-KR" alt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재취업 </a:t>
            </a:r>
            <a:r>
              <a:rPr kumimoji="0" lang="ko-KR" altLang="en-US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등</a:t>
            </a:r>
            <a:endParaRPr kumimoji="0" lang="en-US" altLang="ko-KR" sz="14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400" kern="0" dirty="0" smtClean="0">
                <a:solidFill>
                  <a:prstClr val="black"/>
                </a:solidFill>
              </a:rPr>
              <a:t>프로그</a:t>
            </a:r>
            <a:r>
              <a:rPr lang="ko-KR" altLang="en-US" sz="1400" kern="0" dirty="0">
                <a:solidFill>
                  <a:prstClr val="black"/>
                </a:solidFill>
              </a:rPr>
              <a:t>램 </a:t>
            </a:r>
            <a:r>
              <a:rPr lang="ko-KR" altLang="en-US" sz="1400" kern="0" dirty="0" err="1" smtClean="0">
                <a:solidFill>
                  <a:prstClr val="black"/>
                </a:solidFill>
              </a:rPr>
              <a:t>케스팅</a:t>
            </a:r>
            <a:r>
              <a:rPr lang="en-US" altLang="ko-KR" sz="1400" kern="0" dirty="0" smtClean="0">
                <a:solidFill>
                  <a:prstClr val="black"/>
                </a:solidFill>
              </a:rPr>
              <a:t>,</a:t>
            </a:r>
            <a:r>
              <a:rPr lang="ko-KR" altLang="en-US" sz="1400" kern="0" dirty="0" smtClean="0">
                <a:solidFill>
                  <a:prstClr val="black"/>
                </a:solidFill>
              </a:rPr>
              <a:t>출연 등 </a:t>
            </a:r>
            <a:r>
              <a:rPr lang="ko-KR" altLang="en-US" sz="1400" b="1" kern="0" dirty="0" smtClean="0">
                <a:solidFill>
                  <a:prstClr val="black"/>
                </a:solidFill>
              </a:rPr>
              <a:t>출구의 안정성확보</a:t>
            </a:r>
            <a:r>
              <a:rPr lang="en-US" altLang="ko-KR" sz="1400" b="1" kern="0" dirty="0" smtClean="0">
                <a:solidFill>
                  <a:prstClr val="black"/>
                </a:solidFill>
              </a:rPr>
              <a:t>(</a:t>
            </a:r>
            <a:r>
              <a:rPr lang="ko-KR" altLang="en-US" sz="1400" b="1" kern="0" dirty="0" smtClean="0">
                <a:solidFill>
                  <a:prstClr val="black"/>
                </a:solidFill>
              </a:rPr>
              <a:t>학원 교육사업</a:t>
            </a:r>
            <a:r>
              <a:rPr lang="en-US" altLang="ko-KR" sz="1400" b="1" kern="0" dirty="0" smtClean="0">
                <a:solidFill>
                  <a:prstClr val="black"/>
                </a:solidFill>
              </a:rPr>
              <a:t>)</a:t>
            </a:r>
            <a:endParaRPr kumimoji="0" lang="en-US" altLang="ko-KR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599261" y="5714092"/>
            <a:ext cx="55050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latinLnBrk="0">
              <a:defRPr/>
            </a:pP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㈜</a:t>
            </a:r>
            <a:r>
              <a:rPr kumimoji="0" lang="ko-KR" alt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해밀기획은</a:t>
            </a:r>
            <a:r>
              <a: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lang="en-US" altLang="ko-KR" sz="1400" b="1" kern="0" dirty="0">
                <a:solidFill>
                  <a:srgbClr val="C00000"/>
                </a:solidFill>
              </a:rPr>
              <a:t>Financial </a:t>
            </a:r>
            <a:r>
              <a:rPr lang="en-US" altLang="ko-KR" sz="1400" b="1" kern="0" dirty="0" smtClean="0">
                <a:solidFill>
                  <a:srgbClr val="C00000"/>
                </a:solidFill>
              </a:rPr>
              <a:t>loan</a:t>
            </a:r>
            <a:r>
              <a:rPr lang="ko-KR" altLang="en-US" sz="1400" kern="0" dirty="0" smtClean="0"/>
              <a:t>을 통해 실질적 프로그램 제작에 참여</a:t>
            </a:r>
            <a:endParaRPr lang="en-US" altLang="ko-KR" sz="1400" kern="0" dirty="0" smtClean="0"/>
          </a:p>
          <a:p>
            <a:pPr lvl="0" latinLnBrk="0">
              <a:defRPr/>
            </a:pPr>
            <a:r>
              <a:rPr lang="en-US" altLang="ko-KR" sz="1400" kern="0" dirty="0" smtClean="0"/>
              <a:t>(</a:t>
            </a:r>
            <a:r>
              <a:rPr lang="ko-KR" altLang="en-US" sz="1400" kern="0" dirty="0" smtClean="0"/>
              <a:t>학원 교육생의 </a:t>
            </a:r>
            <a:r>
              <a:rPr lang="ko-KR" altLang="en-US" sz="1400" kern="0" dirty="0" err="1" smtClean="0"/>
              <a:t>케스팅</a:t>
            </a:r>
            <a:r>
              <a:rPr lang="en-US" altLang="ko-KR" sz="1400" kern="0" dirty="0" smtClean="0"/>
              <a:t>,</a:t>
            </a:r>
            <a:r>
              <a:rPr lang="ko-KR" altLang="en-US" sz="1400" kern="0" dirty="0" smtClean="0"/>
              <a:t>출연</a:t>
            </a:r>
            <a:r>
              <a:rPr lang="en-US" altLang="ko-KR" sz="1400" kern="0" dirty="0" smtClean="0"/>
              <a:t>/</a:t>
            </a:r>
            <a:r>
              <a:rPr lang="ko-KR" altLang="en-US" sz="1400" kern="0" dirty="0" smtClean="0"/>
              <a:t>미술제작</a:t>
            </a:r>
            <a:r>
              <a:rPr lang="en-US" altLang="ko-KR" sz="1400" kern="0" dirty="0" smtClean="0"/>
              <a:t>…) </a:t>
            </a:r>
            <a:r>
              <a:rPr lang="ko-KR" altLang="en-US" sz="1400" kern="0" dirty="0" smtClean="0"/>
              <a:t>수익의 안정성 확보</a:t>
            </a:r>
            <a:endParaRPr lang="en-US" altLang="ko-KR" sz="1400" kern="0" dirty="0" smtClean="0"/>
          </a:p>
        </p:txBody>
      </p:sp>
    </p:spTree>
    <p:extLst>
      <p:ext uri="{BB962C8B-B14F-4D97-AF65-F5344CB8AC3E}">
        <p14:creationId xmlns="" xmlns:p14="http://schemas.microsoft.com/office/powerpoint/2010/main" val="2121459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10482" y="1"/>
            <a:ext cx="9154482" cy="476671"/>
          </a:xfrm>
          <a:solidFill>
            <a:schemeClr val="accent5">
              <a:lumMod val="50000"/>
            </a:schemeClr>
          </a:solidFill>
        </p:spPr>
        <p:txBody>
          <a:bodyPr anchor="b">
            <a:normAutofit/>
          </a:bodyPr>
          <a:lstStyle/>
          <a:p>
            <a:pPr algn="l"/>
            <a:r>
              <a:rPr lang="ko-KR" altLang="en-US" sz="1400" b="1" dirty="0" smtClean="0">
                <a:solidFill>
                  <a:schemeClr val="bg2"/>
                </a:solidFill>
              </a:rPr>
              <a:t>㈜ </a:t>
            </a:r>
            <a:r>
              <a:rPr lang="ko-KR" altLang="en-US" sz="1400" b="1" dirty="0" err="1" smtClean="0">
                <a:solidFill>
                  <a:schemeClr val="bg2"/>
                </a:solidFill>
              </a:rPr>
              <a:t>해밀기획</a:t>
            </a:r>
            <a:r>
              <a:rPr lang="en-US" altLang="ko-KR" sz="1400" b="1" dirty="0" smtClean="0">
                <a:solidFill>
                  <a:schemeClr val="bg2"/>
                </a:solidFill>
              </a:rPr>
              <a:t>                                                                                                    BUSINESS  PROFILE</a:t>
            </a:r>
            <a:endParaRPr lang="ko-KR" altLang="en-US" sz="1400" b="1" dirty="0">
              <a:solidFill>
                <a:schemeClr val="bg2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28651" y="692696"/>
            <a:ext cx="1911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prstClr val="black"/>
                </a:solidFill>
              </a:rPr>
              <a:t>2. </a:t>
            </a:r>
            <a:r>
              <a:rPr lang="ko-KR" altLang="en-US" dirty="0" err="1" smtClean="0">
                <a:solidFill>
                  <a:prstClr val="black"/>
                </a:solidFill>
              </a:rPr>
              <a:t>해밀기획</a:t>
            </a: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ko-KR" altLang="en-US" dirty="0" err="1" smtClean="0">
                <a:solidFill>
                  <a:prstClr val="black"/>
                </a:solidFill>
              </a:rPr>
              <a:t>비젼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8676456" y="6274480"/>
            <a:ext cx="504056" cy="610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prstClr val="black">
                    <a:lumMod val="50000"/>
                    <a:lumOff val="50000"/>
                  </a:prstClr>
                </a:solidFill>
              </a:rPr>
              <a:t>5</a:t>
            </a:r>
            <a:endParaRPr lang="ko-KR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 rot="16200000">
            <a:off x="-352500" y="4248543"/>
            <a:ext cx="1947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1400" dirty="0">
                <a:solidFill>
                  <a:prstClr val="white"/>
                </a:solidFill>
              </a:rPr>
              <a:t>business Performance</a:t>
            </a:r>
          </a:p>
        </p:txBody>
      </p:sp>
      <p:sp>
        <p:nvSpPr>
          <p:cNvPr id="37" name="AutoShape 11"/>
          <p:cNvSpPr>
            <a:spLocks noChangeArrowheads="1"/>
          </p:cNvSpPr>
          <p:nvPr/>
        </p:nvSpPr>
        <p:spPr bwMode="auto">
          <a:xfrm rot="18841692">
            <a:off x="688485" y="3633258"/>
            <a:ext cx="2581950" cy="508000"/>
          </a:xfrm>
          <a:prstGeom prst="notchedRightArrow">
            <a:avLst>
              <a:gd name="adj1" fmla="val 50000"/>
              <a:gd name="adj2" fmla="val 30647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altLang="ko-KR" sz="1500" b="1" dirty="0">
                <a:solidFill>
                  <a:srgbClr val="DA0000"/>
                </a:solidFill>
              </a:rPr>
              <a:t>Transformation </a:t>
            </a:r>
            <a:r>
              <a:rPr lang="ko-KR" altLang="en-US" sz="1500" b="1" dirty="0">
                <a:solidFill>
                  <a:srgbClr val="DA0000"/>
                </a:solidFill>
              </a:rPr>
              <a:t>가속화</a:t>
            </a:r>
          </a:p>
          <a:p>
            <a:pPr algn="ctr"/>
            <a:endParaRPr lang="en-US" altLang="ko-KR" sz="1500" b="1" dirty="0">
              <a:solidFill>
                <a:srgbClr val="DA0000"/>
              </a:solidFill>
            </a:endParaRPr>
          </a:p>
        </p:txBody>
      </p:sp>
      <p:sp>
        <p:nvSpPr>
          <p:cNvPr id="38" name="Rectangle 16"/>
          <p:cNvSpPr>
            <a:spLocks noChangeArrowheads="1"/>
          </p:cNvSpPr>
          <p:nvPr/>
        </p:nvSpPr>
        <p:spPr bwMode="auto">
          <a:xfrm>
            <a:off x="856654" y="1366392"/>
            <a:ext cx="7747794" cy="1128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85750" indent="-285750">
              <a:lnSpc>
                <a:spcPct val="110000"/>
              </a:lnSpc>
              <a:buSzPct val="80000"/>
              <a:buFont typeface="Arial" panose="020B0604020202020204" pitchFamily="34" charset="0"/>
              <a:buChar char="•"/>
            </a:pPr>
            <a:r>
              <a:rPr lang="ko-KR" altLang="en-US" sz="1400" dirty="0" smtClean="0">
                <a:solidFill>
                  <a:prstClr val="black"/>
                </a:solidFill>
              </a:rPr>
              <a:t>주요 </a:t>
            </a:r>
            <a:r>
              <a:rPr lang="ko-KR" altLang="en-US" sz="1400" dirty="0">
                <a:solidFill>
                  <a:prstClr val="black"/>
                </a:solidFill>
              </a:rPr>
              <a:t>사업 </a:t>
            </a:r>
            <a:r>
              <a:rPr lang="en-US" altLang="ko-KR" sz="1400" dirty="0" smtClean="0">
                <a:solidFill>
                  <a:prstClr val="black"/>
                </a:solidFill>
              </a:rPr>
              <a:t>: </a:t>
            </a:r>
            <a:r>
              <a:rPr lang="ko-KR" altLang="en-US" sz="1400" dirty="0" smtClean="0">
                <a:solidFill>
                  <a:prstClr val="black"/>
                </a:solidFill>
              </a:rPr>
              <a:t>프로그램</a:t>
            </a:r>
            <a:r>
              <a:rPr lang="en-US" altLang="ko-KR" sz="1400" dirty="0" smtClean="0">
                <a:solidFill>
                  <a:prstClr val="black"/>
                </a:solidFill>
              </a:rPr>
              <a:t>(</a:t>
            </a:r>
            <a:r>
              <a:rPr lang="ko-KR" altLang="en-US" sz="1400" dirty="0" smtClean="0">
                <a:solidFill>
                  <a:prstClr val="black"/>
                </a:solidFill>
              </a:rPr>
              <a:t>드라마</a:t>
            </a:r>
            <a:r>
              <a:rPr lang="en-US" altLang="ko-KR" sz="1400" dirty="0" smtClean="0">
                <a:solidFill>
                  <a:prstClr val="black"/>
                </a:solidFill>
              </a:rPr>
              <a:t>,</a:t>
            </a:r>
            <a:r>
              <a:rPr lang="ko-KR" altLang="en-US" sz="1400" dirty="0" smtClean="0">
                <a:solidFill>
                  <a:prstClr val="black"/>
                </a:solidFill>
              </a:rPr>
              <a:t>예능</a:t>
            </a:r>
            <a:r>
              <a:rPr lang="en-US" altLang="ko-KR" sz="1400" dirty="0" smtClean="0">
                <a:solidFill>
                  <a:prstClr val="black"/>
                </a:solidFill>
              </a:rPr>
              <a:t>,</a:t>
            </a:r>
            <a:r>
              <a:rPr lang="ko-KR" altLang="en-US" sz="1400" dirty="0" smtClean="0">
                <a:solidFill>
                  <a:prstClr val="black"/>
                </a:solidFill>
              </a:rPr>
              <a:t>영화</a:t>
            </a:r>
            <a:r>
              <a:rPr lang="en-US" altLang="ko-KR" sz="1400" dirty="0" smtClean="0">
                <a:solidFill>
                  <a:prstClr val="black"/>
                </a:solidFill>
              </a:rPr>
              <a:t>,</a:t>
            </a:r>
            <a:r>
              <a:rPr lang="ko-KR" altLang="en-US" sz="1400" dirty="0" smtClean="0">
                <a:solidFill>
                  <a:prstClr val="black"/>
                </a:solidFill>
              </a:rPr>
              <a:t>연극</a:t>
            </a:r>
            <a:r>
              <a:rPr lang="en-US" altLang="ko-KR" sz="1400" dirty="0" smtClean="0">
                <a:solidFill>
                  <a:prstClr val="black"/>
                </a:solidFill>
              </a:rPr>
              <a:t>,</a:t>
            </a:r>
            <a:r>
              <a:rPr lang="ko-KR" altLang="en-US" sz="1400" dirty="0" smtClean="0">
                <a:solidFill>
                  <a:prstClr val="black"/>
                </a:solidFill>
              </a:rPr>
              <a:t>뮤지컬</a:t>
            </a:r>
            <a:r>
              <a:rPr lang="en-US" altLang="ko-KR" sz="1400" dirty="0" smtClean="0">
                <a:solidFill>
                  <a:prstClr val="black"/>
                </a:solidFill>
              </a:rPr>
              <a:t>,CF…)</a:t>
            </a:r>
            <a:r>
              <a:rPr lang="ko-KR" altLang="en-US" sz="1400" dirty="0" smtClean="0">
                <a:solidFill>
                  <a:prstClr val="black"/>
                </a:solidFill>
              </a:rPr>
              <a:t>기획 </a:t>
            </a:r>
            <a:r>
              <a:rPr lang="en-US" altLang="ko-KR" sz="1400" dirty="0" smtClean="0">
                <a:solidFill>
                  <a:prstClr val="black"/>
                </a:solidFill>
              </a:rPr>
              <a:t>,</a:t>
            </a:r>
            <a:r>
              <a:rPr lang="ko-KR" altLang="en-US" sz="1400" dirty="0" smtClean="0">
                <a:solidFill>
                  <a:prstClr val="black"/>
                </a:solidFill>
              </a:rPr>
              <a:t>제작</a:t>
            </a:r>
            <a:r>
              <a:rPr lang="en-US" altLang="ko-KR" sz="1400" dirty="0" smtClean="0">
                <a:solidFill>
                  <a:prstClr val="black"/>
                </a:solidFill>
              </a:rPr>
              <a:t>, </a:t>
            </a:r>
            <a:r>
              <a:rPr lang="ko-KR" altLang="en-US" sz="1400" dirty="0" smtClean="0">
                <a:solidFill>
                  <a:prstClr val="black"/>
                </a:solidFill>
              </a:rPr>
              <a:t>판매</a:t>
            </a:r>
            <a:r>
              <a:rPr lang="en-US" altLang="ko-KR" sz="1400" dirty="0" smtClean="0">
                <a:solidFill>
                  <a:prstClr val="black"/>
                </a:solidFill>
              </a:rPr>
              <a:t>, </a:t>
            </a:r>
            <a:r>
              <a:rPr lang="ko-KR" altLang="en-US" sz="1400" dirty="0" smtClean="0">
                <a:solidFill>
                  <a:prstClr val="black"/>
                </a:solidFill>
              </a:rPr>
              <a:t>투자</a:t>
            </a:r>
            <a:r>
              <a:rPr lang="en-US" altLang="ko-KR" sz="1400" dirty="0" smtClean="0">
                <a:solidFill>
                  <a:prstClr val="black"/>
                </a:solidFill>
              </a:rPr>
              <a:t>, PPL, </a:t>
            </a:r>
            <a:r>
              <a:rPr lang="ko-KR" altLang="en-US" sz="1400" dirty="0" smtClean="0">
                <a:solidFill>
                  <a:prstClr val="black"/>
                </a:solidFill>
              </a:rPr>
              <a:t>교육</a:t>
            </a:r>
            <a:r>
              <a:rPr lang="en-US" altLang="ko-KR" sz="1400" dirty="0" smtClean="0">
                <a:solidFill>
                  <a:prstClr val="black"/>
                </a:solidFill>
              </a:rPr>
              <a:t>,</a:t>
            </a:r>
          </a:p>
          <a:p>
            <a:pPr>
              <a:lnSpc>
                <a:spcPct val="110000"/>
              </a:lnSpc>
              <a:buSzPct val="80000"/>
            </a:pPr>
            <a:r>
              <a:rPr lang="en-US" altLang="ko-KR" sz="1400" dirty="0">
                <a:solidFill>
                  <a:prstClr val="black"/>
                </a:solidFill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</a:rPr>
              <a:t>                  </a:t>
            </a:r>
            <a:r>
              <a:rPr lang="ko-KR" altLang="en-US" sz="1400" dirty="0" smtClean="0">
                <a:solidFill>
                  <a:prstClr val="black"/>
                </a:solidFill>
              </a:rPr>
              <a:t>디자인</a:t>
            </a:r>
            <a:r>
              <a:rPr lang="en-US" altLang="ko-KR" sz="1400" dirty="0" smtClean="0">
                <a:solidFill>
                  <a:prstClr val="black"/>
                </a:solidFill>
              </a:rPr>
              <a:t> </a:t>
            </a:r>
            <a:r>
              <a:rPr lang="ko-KR" altLang="en-US" sz="1400" dirty="0" smtClean="0">
                <a:solidFill>
                  <a:prstClr val="black"/>
                </a:solidFill>
              </a:rPr>
              <a:t>관련사업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285750" indent="-285750">
              <a:lnSpc>
                <a:spcPct val="110000"/>
              </a:lnSpc>
              <a:buSzPct val="80000"/>
              <a:buFont typeface="Arial" panose="020B0604020202020204" pitchFamily="34" charset="0"/>
              <a:buChar char="•"/>
            </a:pPr>
            <a:r>
              <a:rPr lang="ko-KR" altLang="en-US" sz="1400" dirty="0" smtClean="0">
                <a:solidFill>
                  <a:prstClr val="black"/>
                </a:solidFill>
              </a:rPr>
              <a:t>기획사</a:t>
            </a:r>
            <a:r>
              <a:rPr lang="en-US" altLang="ko-KR" sz="1400" dirty="0" smtClean="0">
                <a:solidFill>
                  <a:prstClr val="black"/>
                </a:solidFill>
              </a:rPr>
              <a:t>,</a:t>
            </a:r>
            <a:r>
              <a:rPr lang="ko-KR" altLang="en-US" sz="1400" dirty="0" smtClean="0">
                <a:solidFill>
                  <a:prstClr val="black"/>
                </a:solidFill>
              </a:rPr>
              <a:t>제작사</a:t>
            </a:r>
            <a:r>
              <a:rPr lang="en-US" altLang="ko-KR" sz="1400" dirty="0" smtClean="0">
                <a:solidFill>
                  <a:prstClr val="black"/>
                </a:solidFill>
              </a:rPr>
              <a:t>,</a:t>
            </a:r>
            <a:r>
              <a:rPr lang="ko-KR" altLang="en-US" sz="1400" dirty="0" smtClean="0">
                <a:solidFill>
                  <a:prstClr val="black"/>
                </a:solidFill>
              </a:rPr>
              <a:t>방송사 및 관련 회원</a:t>
            </a:r>
            <a:r>
              <a:rPr lang="en-US" altLang="ko-KR" sz="1400" dirty="0" smtClean="0">
                <a:solidFill>
                  <a:prstClr val="black"/>
                </a:solidFill>
              </a:rPr>
              <a:t>,</a:t>
            </a:r>
            <a:r>
              <a:rPr lang="ko-KR" altLang="en-US" sz="1400" dirty="0" smtClean="0">
                <a:solidFill>
                  <a:prstClr val="black"/>
                </a:solidFill>
              </a:rPr>
              <a:t>회원사 모두</a:t>
            </a:r>
            <a:r>
              <a:rPr lang="en-US" altLang="ko-KR" sz="1400" dirty="0" smtClean="0">
                <a:solidFill>
                  <a:prstClr val="black"/>
                </a:solidFill>
              </a:rPr>
              <a:t> Win-Win </a:t>
            </a:r>
            <a:r>
              <a:rPr lang="ko-KR" altLang="en-US" sz="1400" dirty="0" smtClean="0">
                <a:solidFill>
                  <a:prstClr val="black"/>
                </a:solidFill>
              </a:rPr>
              <a:t>할 수 있는 합리적 사업 유도</a:t>
            </a:r>
            <a:r>
              <a:rPr lang="en-US" altLang="ko-KR" sz="1400" dirty="0" smtClean="0">
                <a:solidFill>
                  <a:prstClr val="black"/>
                </a:solidFill>
              </a:rPr>
              <a:t>.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285750" indent="-285750">
              <a:lnSpc>
                <a:spcPct val="110000"/>
              </a:lnSpc>
              <a:buSzPct val="80000"/>
              <a:buFont typeface="Arial" panose="020B0604020202020204" pitchFamily="34" charset="0"/>
              <a:buChar char="•"/>
            </a:pPr>
            <a:r>
              <a:rPr lang="ko-KR" altLang="en-US" sz="1400" dirty="0" smtClean="0">
                <a:solidFill>
                  <a:prstClr val="black"/>
                </a:solidFill>
              </a:rPr>
              <a:t>온</a:t>
            </a:r>
            <a:r>
              <a:rPr lang="en-US" altLang="ko-KR" sz="1400" dirty="0" smtClean="0">
                <a:solidFill>
                  <a:prstClr val="black"/>
                </a:solidFill>
              </a:rPr>
              <a:t>/</a:t>
            </a:r>
            <a:r>
              <a:rPr lang="ko-KR" altLang="en-US" sz="1400" dirty="0" smtClean="0">
                <a:solidFill>
                  <a:prstClr val="black"/>
                </a:solidFill>
              </a:rPr>
              <a:t>오프라인의 유기적 결합을 통해 기업의 브랜드 가치 및 수익의 극대화</a:t>
            </a:r>
            <a:endParaRPr lang="ko-KR" altLang="en-US" sz="1400" dirty="0">
              <a:solidFill>
                <a:prstClr val="black"/>
              </a:solidFill>
            </a:endParaRPr>
          </a:p>
        </p:txBody>
      </p:sp>
      <p:sp>
        <p:nvSpPr>
          <p:cNvPr id="39" name="Text Box 34"/>
          <p:cNvSpPr txBox="1">
            <a:spLocks noChangeArrowheads="1"/>
          </p:cNvSpPr>
          <p:nvPr/>
        </p:nvSpPr>
        <p:spPr bwMode="auto">
          <a:xfrm rot="16200000">
            <a:off x="-579181" y="4524358"/>
            <a:ext cx="24012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business Performance</a:t>
            </a:r>
          </a:p>
        </p:txBody>
      </p:sp>
      <p:cxnSp>
        <p:nvCxnSpPr>
          <p:cNvPr id="40" name="직선 화살표 연결선 39"/>
          <p:cNvCxnSpPr/>
          <p:nvPr/>
        </p:nvCxnSpPr>
        <p:spPr bwMode="auto">
          <a:xfrm flipV="1">
            <a:off x="826221" y="3092025"/>
            <a:ext cx="0" cy="3361311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41" name="직선 화살표 연결선 40"/>
          <p:cNvCxnSpPr/>
          <p:nvPr/>
        </p:nvCxnSpPr>
        <p:spPr bwMode="auto">
          <a:xfrm>
            <a:off x="825427" y="6453336"/>
            <a:ext cx="7851029" cy="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42" name="자유형 41"/>
          <p:cNvSpPr/>
          <p:nvPr/>
        </p:nvSpPr>
        <p:spPr bwMode="auto">
          <a:xfrm>
            <a:off x="1225156" y="3142556"/>
            <a:ext cx="3438525" cy="3086100"/>
          </a:xfrm>
          <a:custGeom>
            <a:avLst/>
            <a:gdLst>
              <a:gd name="connsiteX0" fmla="*/ 0 w 3438525"/>
              <a:gd name="connsiteY0" fmla="*/ 3086100 h 3086100"/>
              <a:gd name="connsiteX1" fmla="*/ 180975 w 3438525"/>
              <a:gd name="connsiteY1" fmla="*/ 2895600 h 3086100"/>
              <a:gd name="connsiteX2" fmla="*/ 895350 w 3438525"/>
              <a:gd name="connsiteY2" fmla="*/ 2609850 h 3086100"/>
              <a:gd name="connsiteX3" fmla="*/ 1266825 w 3438525"/>
              <a:gd name="connsiteY3" fmla="*/ 2000250 h 3086100"/>
              <a:gd name="connsiteX4" fmla="*/ 1905000 w 3438525"/>
              <a:gd name="connsiteY4" fmla="*/ 1685925 h 3086100"/>
              <a:gd name="connsiteX5" fmla="*/ 2124075 w 3438525"/>
              <a:gd name="connsiteY5" fmla="*/ 1228725 h 3086100"/>
              <a:gd name="connsiteX6" fmla="*/ 2333625 w 3438525"/>
              <a:gd name="connsiteY6" fmla="*/ 981075 h 3086100"/>
              <a:gd name="connsiteX7" fmla="*/ 2895600 w 3438525"/>
              <a:gd name="connsiteY7" fmla="*/ 485775 h 3086100"/>
              <a:gd name="connsiteX8" fmla="*/ 3028950 w 3438525"/>
              <a:gd name="connsiteY8" fmla="*/ 190500 h 3086100"/>
              <a:gd name="connsiteX9" fmla="*/ 3438525 w 3438525"/>
              <a:gd name="connsiteY9" fmla="*/ 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38525" h="3086100">
                <a:moveTo>
                  <a:pt x="0" y="3086100"/>
                </a:moveTo>
                <a:cubicBezTo>
                  <a:pt x="15875" y="3030537"/>
                  <a:pt x="31750" y="2974975"/>
                  <a:pt x="180975" y="2895600"/>
                </a:cubicBezTo>
                <a:cubicBezTo>
                  <a:pt x="330200" y="2816225"/>
                  <a:pt x="714375" y="2759075"/>
                  <a:pt x="895350" y="2609850"/>
                </a:cubicBezTo>
                <a:cubicBezTo>
                  <a:pt x="1076325" y="2460625"/>
                  <a:pt x="1098550" y="2154237"/>
                  <a:pt x="1266825" y="2000250"/>
                </a:cubicBezTo>
                <a:cubicBezTo>
                  <a:pt x="1435100" y="1846263"/>
                  <a:pt x="1762125" y="1814512"/>
                  <a:pt x="1905000" y="1685925"/>
                </a:cubicBezTo>
                <a:cubicBezTo>
                  <a:pt x="2047875" y="1557338"/>
                  <a:pt x="2052638" y="1346200"/>
                  <a:pt x="2124075" y="1228725"/>
                </a:cubicBezTo>
                <a:cubicBezTo>
                  <a:pt x="2195512" y="1111250"/>
                  <a:pt x="2205038" y="1104900"/>
                  <a:pt x="2333625" y="981075"/>
                </a:cubicBezTo>
                <a:cubicBezTo>
                  <a:pt x="2462213" y="857250"/>
                  <a:pt x="2779713" y="617538"/>
                  <a:pt x="2895600" y="485775"/>
                </a:cubicBezTo>
                <a:cubicBezTo>
                  <a:pt x="3011488" y="354013"/>
                  <a:pt x="2938463" y="271463"/>
                  <a:pt x="3028950" y="190500"/>
                </a:cubicBezTo>
                <a:cubicBezTo>
                  <a:pt x="3119438" y="109538"/>
                  <a:pt x="3278981" y="54769"/>
                  <a:pt x="3438525" y="0"/>
                </a:cubicBez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8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3" name="AutoShape 30"/>
          <p:cNvSpPr>
            <a:spLocks noChangeArrowheads="1"/>
          </p:cNvSpPr>
          <p:nvPr/>
        </p:nvSpPr>
        <p:spPr bwMode="auto">
          <a:xfrm>
            <a:off x="4663682" y="2854524"/>
            <a:ext cx="4012774" cy="423862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28800" rIns="92075" bIns="46038" anchor="ctr"/>
          <a:lstStyle/>
          <a:p>
            <a:pPr algn="ctr">
              <a:lnSpc>
                <a:spcPct val="120000"/>
              </a:lnSpc>
            </a:pPr>
            <a:r>
              <a:rPr lang="en-US" altLang="ko-KR" sz="1400" b="1" i="1" dirty="0" smtClean="0">
                <a:solidFill>
                  <a:prstClr val="white"/>
                </a:solidFill>
              </a:rPr>
              <a:t>Korea No.1 Entertainment Group</a:t>
            </a:r>
            <a:endParaRPr lang="en-US" altLang="ko-KR" sz="1400" b="1" i="1" dirty="0">
              <a:solidFill>
                <a:prstClr val="white"/>
              </a:solidFill>
            </a:endParaRPr>
          </a:p>
        </p:txBody>
      </p:sp>
      <p:sp>
        <p:nvSpPr>
          <p:cNvPr id="44" name="Oval 31"/>
          <p:cNvSpPr>
            <a:spLocks noChangeArrowheads="1"/>
          </p:cNvSpPr>
          <p:nvPr/>
        </p:nvSpPr>
        <p:spPr bwMode="auto">
          <a:xfrm>
            <a:off x="4470351" y="3065909"/>
            <a:ext cx="236537" cy="220663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99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lIns="92075" tIns="46038" rIns="92075" bIns="46038" anchor="ctr"/>
          <a:lstStyle/>
          <a:p>
            <a:pPr algn="ctr">
              <a:lnSpc>
                <a:spcPct val="80000"/>
              </a:lnSpc>
              <a:buSzPct val="80000"/>
              <a:buFont typeface="Monotype Sorts" pitchFamily="2" charset="2"/>
              <a:buNone/>
            </a:pPr>
            <a:endParaRPr lang="ko-KR" altLang="ko-KR" sz="1200" i="1" dirty="0">
              <a:solidFill>
                <a:prstClr val="black"/>
              </a:solidFill>
            </a:endParaRPr>
          </a:p>
        </p:txBody>
      </p:sp>
      <p:sp>
        <p:nvSpPr>
          <p:cNvPr id="45" name="Rectangle 19"/>
          <p:cNvSpPr>
            <a:spLocks noChangeArrowheads="1"/>
          </p:cNvSpPr>
          <p:nvPr/>
        </p:nvSpPr>
        <p:spPr bwMode="auto">
          <a:xfrm>
            <a:off x="2576289" y="5525090"/>
            <a:ext cx="6100166" cy="785818"/>
          </a:xfrm>
          <a:prstGeom prst="rect">
            <a:avLst/>
          </a:prstGeom>
          <a:gradFill rotWithShape="0">
            <a:gsLst>
              <a:gs pos="0">
                <a:srgbClr val="E7EEFF"/>
              </a:gs>
              <a:gs pos="100000">
                <a:srgbClr val="E7EE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rgbClr val="DEDBD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171450" indent="-171450">
              <a:lnSpc>
                <a:spcPct val="120000"/>
              </a:lnSpc>
              <a:buSzPct val="80000"/>
              <a:buFont typeface="Arial" panose="020B0604020202020204" pitchFamily="34" charset="0"/>
              <a:buChar char="•"/>
            </a:pPr>
            <a:r>
              <a:rPr lang="ko-KR" altLang="en-US" sz="1200" dirty="0" smtClean="0">
                <a:solidFill>
                  <a:prstClr val="black"/>
                </a:solidFill>
              </a:rPr>
              <a:t>금융상품 투자를 통한 교육생 배출 기반구축</a:t>
            </a:r>
            <a:r>
              <a:rPr lang="en-US" altLang="ko-KR" sz="1200" dirty="0" smtClean="0">
                <a:solidFill>
                  <a:prstClr val="black"/>
                </a:solidFill>
              </a:rPr>
              <a:t>(</a:t>
            </a:r>
            <a:r>
              <a:rPr lang="ko-KR" altLang="en-US" sz="1200" dirty="0" smtClean="0">
                <a:solidFill>
                  <a:prstClr val="black"/>
                </a:solidFill>
              </a:rPr>
              <a:t>드라마</a:t>
            </a:r>
            <a:r>
              <a:rPr lang="en-US" altLang="ko-KR" sz="1200" dirty="0" smtClean="0">
                <a:solidFill>
                  <a:prstClr val="black"/>
                </a:solidFill>
              </a:rPr>
              <a:t>.</a:t>
            </a:r>
            <a:r>
              <a:rPr lang="ko-KR" altLang="en-US" sz="1200" dirty="0" smtClean="0">
                <a:solidFill>
                  <a:prstClr val="black"/>
                </a:solidFill>
              </a:rPr>
              <a:t>영화</a:t>
            </a:r>
            <a:r>
              <a:rPr lang="en-US" altLang="ko-KR" sz="1200" dirty="0" smtClean="0">
                <a:solidFill>
                  <a:prstClr val="black"/>
                </a:solidFill>
              </a:rPr>
              <a:t>.</a:t>
            </a:r>
            <a:r>
              <a:rPr lang="ko-KR" altLang="en-US" sz="1200" dirty="0" smtClean="0">
                <a:solidFill>
                  <a:prstClr val="black"/>
                </a:solidFill>
              </a:rPr>
              <a:t>연극</a:t>
            </a:r>
            <a:r>
              <a:rPr lang="en-US" altLang="ko-KR" sz="1200" dirty="0" smtClean="0">
                <a:solidFill>
                  <a:prstClr val="black"/>
                </a:solidFill>
              </a:rPr>
              <a:t>.CF</a:t>
            </a:r>
            <a:r>
              <a:rPr lang="ko-KR" altLang="en-US" sz="1200" dirty="0" smtClean="0">
                <a:solidFill>
                  <a:prstClr val="black"/>
                </a:solidFill>
              </a:rPr>
              <a:t>등의 제작사</a:t>
            </a:r>
            <a:r>
              <a:rPr lang="en-US" altLang="ko-KR" sz="1200" dirty="0" smtClean="0">
                <a:solidFill>
                  <a:prstClr val="black"/>
                </a:solidFill>
              </a:rPr>
              <a:t>)</a:t>
            </a:r>
          </a:p>
          <a:p>
            <a:pPr marL="171450" indent="-171450">
              <a:lnSpc>
                <a:spcPct val="120000"/>
              </a:lnSpc>
              <a:buSzPct val="80000"/>
              <a:buFont typeface="Arial" panose="020B0604020202020204" pitchFamily="34" charset="0"/>
              <a:buChar char="•"/>
            </a:pPr>
            <a:r>
              <a:rPr lang="ko-KR" altLang="en-US" sz="1200" dirty="0" smtClean="0">
                <a:solidFill>
                  <a:prstClr val="black"/>
                </a:solidFill>
              </a:rPr>
              <a:t>정부지원 정책관련 자금 확보 및 교육생 확보</a:t>
            </a:r>
            <a:r>
              <a:rPr lang="en-US" altLang="ko-KR" sz="1200" dirty="0" smtClean="0">
                <a:solidFill>
                  <a:prstClr val="black"/>
                </a:solidFill>
              </a:rPr>
              <a:t>(</a:t>
            </a:r>
            <a:r>
              <a:rPr lang="ko-KR" altLang="en-US" sz="1200" dirty="0" smtClean="0">
                <a:solidFill>
                  <a:prstClr val="black"/>
                </a:solidFill>
              </a:rPr>
              <a:t>교육생 교육비는 정부지원</a:t>
            </a:r>
            <a:r>
              <a:rPr lang="en-US" altLang="ko-KR" sz="1200" dirty="0" smtClean="0">
                <a:solidFill>
                  <a:prstClr val="black"/>
                </a:solidFill>
              </a:rPr>
              <a:t>)</a:t>
            </a:r>
          </a:p>
          <a:p>
            <a:pPr marL="171450" indent="-171450">
              <a:lnSpc>
                <a:spcPct val="120000"/>
              </a:lnSpc>
              <a:buSzPct val="80000"/>
              <a:buFont typeface="Arial" panose="020B0604020202020204" pitchFamily="34" charset="0"/>
              <a:buChar char="•"/>
            </a:pPr>
            <a:r>
              <a:rPr lang="ko-KR" altLang="en-US" sz="1200" dirty="0" smtClean="0">
                <a:solidFill>
                  <a:prstClr val="black"/>
                </a:solidFill>
              </a:rPr>
              <a:t>연관 교육사업 관련 정부 지원 지속적 모니터링 </a:t>
            </a:r>
            <a:endParaRPr lang="en-US" altLang="ko-KR" sz="1200" dirty="0">
              <a:solidFill>
                <a:prstClr val="black"/>
              </a:solidFill>
            </a:endParaRPr>
          </a:p>
        </p:txBody>
      </p:sp>
      <p:sp>
        <p:nvSpPr>
          <p:cNvPr id="46" name="Rectangle 20"/>
          <p:cNvSpPr>
            <a:spLocks noChangeArrowheads="1"/>
          </p:cNvSpPr>
          <p:nvPr/>
        </p:nvSpPr>
        <p:spPr bwMode="auto">
          <a:xfrm>
            <a:off x="1186483" y="5525090"/>
            <a:ext cx="1369292" cy="78581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ko-KR" altLang="en-US" sz="1400" b="1" dirty="0" smtClean="0">
                <a:solidFill>
                  <a:prstClr val="black"/>
                </a:solidFill>
              </a:rPr>
              <a:t>인프라구축</a:t>
            </a:r>
            <a:endParaRPr lang="en-US" altLang="ko-KR" sz="1400" b="1" dirty="0">
              <a:solidFill>
                <a:prstClr val="black"/>
              </a:solidFill>
            </a:endParaRPr>
          </a:p>
        </p:txBody>
      </p:sp>
      <p:sp>
        <p:nvSpPr>
          <p:cNvPr id="47" name="Rectangle 21"/>
          <p:cNvSpPr>
            <a:spLocks noChangeArrowheads="1"/>
          </p:cNvSpPr>
          <p:nvPr/>
        </p:nvSpPr>
        <p:spPr bwMode="auto">
          <a:xfrm>
            <a:off x="3923927" y="4353129"/>
            <a:ext cx="4752527" cy="1021746"/>
          </a:xfrm>
          <a:prstGeom prst="rect">
            <a:avLst/>
          </a:prstGeom>
          <a:gradFill rotWithShape="0">
            <a:gsLst>
              <a:gs pos="0">
                <a:srgbClr val="E7EEFF"/>
              </a:gs>
              <a:gs pos="100000">
                <a:srgbClr val="E7EE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rgbClr val="DEDBDA"/>
            </a:solidFill>
            <a:miter lim="800000"/>
            <a:headEnd/>
            <a:tailEnd/>
          </a:ln>
          <a:effectLst/>
        </p:spPr>
        <p:txBody>
          <a:bodyPr wrap="none" tIns="90000"/>
          <a:lstStyle/>
          <a:p>
            <a:pPr marL="171450" indent="-171450">
              <a:lnSpc>
                <a:spcPct val="105000"/>
              </a:lnSpc>
              <a:spcAft>
                <a:spcPct val="30000"/>
              </a:spcAft>
              <a:buSzPct val="80000"/>
              <a:buFont typeface="Arial" panose="020B0604020202020204" pitchFamily="34" charset="0"/>
              <a:buChar char="•"/>
            </a:pPr>
            <a:r>
              <a:rPr lang="ko-KR" altLang="en-US" sz="1200" dirty="0" smtClean="0">
                <a:solidFill>
                  <a:prstClr val="black"/>
                </a:solidFill>
              </a:rPr>
              <a:t>투자를 통한 관련 관계사 구축</a:t>
            </a:r>
            <a:endParaRPr lang="en-US" altLang="ko-KR" sz="1200" dirty="0" smtClean="0">
              <a:solidFill>
                <a:prstClr val="black"/>
              </a:solidFill>
            </a:endParaRPr>
          </a:p>
          <a:p>
            <a:pPr>
              <a:lnSpc>
                <a:spcPct val="105000"/>
              </a:lnSpc>
              <a:spcAft>
                <a:spcPct val="30000"/>
              </a:spcAft>
              <a:buSzPct val="80000"/>
            </a:pPr>
            <a:r>
              <a:rPr lang="en-US" altLang="ko-KR" sz="1200" dirty="0">
                <a:solidFill>
                  <a:prstClr val="black"/>
                </a:solidFill>
              </a:rPr>
              <a:t> </a:t>
            </a:r>
            <a:r>
              <a:rPr lang="en-US" altLang="ko-KR" sz="1200" dirty="0" smtClean="0">
                <a:solidFill>
                  <a:prstClr val="black"/>
                </a:solidFill>
              </a:rPr>
              <a:t>  (</a:t>
            </a:r>
            <a:r>
              <a:rPr lang="ko-KR" altLang="en-US" sz="1200" dirty="0" smtClean="0">
                <a:solidFill>
                  <a:prstClr val="black"/>
                </a:solidFill>
              </a:rPr>
              <a:t>제작사</a:t>
            </a:r>
            <a:r>
              <a:rPr lang="en-US" altLang="ko-KR" sz="1200" dirty="0" smtClean="0">
                <a:solidFill>
                  <a:prstClr val="black"/>
                </a:solidFill>
              </a:rPr>
              <a:t>/</a:t>
            </a:r>
            <a:r>
              <a:rPr lang="ko-KR" altLang="en-US" sz="1200" dirty="0" smtClean="0">
                <a:solidFill>
                  <a:prstClr val="black"/>
                </a:solidFill>
              </a:rPr>
              <a:t>기획사</a:t>
            </a:r>
            <a:r>
              <a:rPr lang="en-US" altLang="ko-KR" sz="1200" dirty="0" smtClean="0">
                <a:solidFill>
                  <a:prstClr val="black"/>
                </a:solidFill>
              </a:rPr>
              <a:t>/</a:t>
            </a:r>
            <a:r>
              <a:rPr lang="ko-KR" altLang="en-US" sz="1200" dirty="0" smtClean="0">
                <a:solidFill>
                  <a:prstClr val="black"/>
                </a:solidFill>
              </a:rPr>
              <a:t>방송사</a:t>
            </a:r>
            <a:r>
              <a:rPr lang="en-US" altLang="ko-KR" sz="1200" dirty="0" smtClean="0">
                <a:solidFill>
                  <a:prstClr val="black"/>
                </a:solidFill>
              </a:rPr>
              <a:t>….</a:t>
            </a:r>
            <a:r>
              <a:rPr lang="en-US" altLang="ko-KR" sz="1200" dirty="0">
                <a:solidFill>
                  <a:prstClr val="black"/>
                </a:solidFill>
              </a:rPr>
              <a:t>5</a:t>
            </a:r>
            <a:r>
              <a:rPr lang="en-US" altLang="ko-KR" sz="1200" dirty="0" smtClean="0">
                <a:solidFill>
                  <a:prstClr val="black"/>
                </a:solidFill>
              </a:rPr>
              <a:t>0</a:t>
            </a:r>
            <a:r>
              <a:rPr lang="ko-KR" altLang="en-US" sz="1200" dirty="0" smtClean="0">
                <a:solidFill>
                  <a:prstClr val="black"/>
                </a:solidFill>
              </a:rPr>
              <a:t>개사 목표</a:t>
            </a:r>
            <a:r>
              <a:rPr lang="en-US" altLang="ko-KR" sz="1200" dirty="0" smtClean="0">
                <a:solidFill>
                  <a:prstClr val="black"/>
                </a:solidFill>
              </a:rPr>
              <a:t>)</a:t>
            </a:r>
            <a:r>
              <a:rPr lang="ko-KR" altLang="en-US" sz="1200" dirty="0" smtClean="0">
                <a:solidFill>
                  <a:prstClr val="black"/>
                </a:solidFill>
              </a:rPr>
              <a:t> </a:t>
            </a:r>
            <a:endParaRPr lang="en-US" altLang="ko-KR" sz="1200" dirty="0" smtClean="0">
              <a:solidFill>
                <a:prstClr val="black"/>
              </a:solidFill>
            </a:endParaRPr>
          </a:p>
          <a:p>
            <a:pPr marL="171450" indent="-171450">
              <a:lnSpc>
                <a:spcPct val="105000"/>
              </a:lnSpc>
              <a:spcAft>
                <a:spcPct val="30000"/>
              </a:spcAft>
              <a:buSzPct val="80000"/>
              <a:buFont typeface="Arial" panose="020B0604020202020204" pitchFamily="34" charset="0"/>
              <a:buChar char="•"/>
            </a:pPr>
            <a:r>
              <a:rPr lang="ko-KR" altLang="en-US" sz="1200" dirty="0" smtClean="0">
                <a:solidFill>
                  <a:prstClr val="black"/>
                </a:solidFill>
              </a:rPr>
              <a:t>자체 기획</a:t>
            </a:r>
            <a:r>
              <a:rPr lang="en-US" altLang="ko-KR" sz="1200" dirty="0" smtClean="0">
                <a:solidFill>
                  <a:prstClr val="black"/>
                </a:solidFill>
              </a:rPr>
              <a:t>,</a:t>
            </a:r>
            <a:r>
              <a:rPr lang="ko-KR" altLang="en-US" sz="1200" dirty="0" smtClean="0">
                <a:solidFill>
                  <a:prstClr val="black"/>
                </a:solidFill>
              </a:rPr>
              <a:t>제작사</a:t>
            </a:r>
            <a:r>
              <a:rPr lang="en-US" altLang="ko-KR" sz="1200" dirty="0" smtClean="0">
                <a:solidFill>
                  <a:prstClr val="black"/>
                </a:solidFill>
              </a:rPr>
              <a:t> </a:t>
            </a:r>
            <a:r>
              <a:rPr lang="ko-KR" altLang="en-US" sz="1200" dirty="0" smtClean="0">
                <a:solidFill>
                  <a:prstClr val="black"/>
                </a:solidFill>
              </a:rPr>
              <a:t>시스템 구축</a:t>
            </a:r>
            <a:r>
              <a:rPr lang="en-US" altLang="ko-KR" sz="1200" dirty="0" smtClean="0">
                <a:solidFill>
                  <a:prstClr val="black"/>
                </a:solidFill>
              </a:rPr>
              <a:t>(20% </a:t>
            </a:r>
            <a:r>
              <a:rPr lang="ko-KR" altLang="en-US" sz="1200" dirty="0">
                <a:solidFill>
                  <a:prstClr val="black"/>
                </a:solidFill>
              </a:rPr>
              <a:t>자체 </a:t>
            </a:r>
            <a:r>
              <a:rPr lang="ko-KR" altLang="en-US" sz="1200" dirty="0" smtClean="0">
                <a:solidFill>
                  <a:prstClr val="black"/>
                </a:solidFill>
              </a:rPr>
              <a:t>운영</a:t>
            </a:r>
            <a:r>
              <a:rPr lang="en-US" altLang="ko-KR" sz="1200" dirty="0" smtClean="0">
                <a:solidFill>
                  <a:prstClr val="black"/>
                </a:solidFill>
              </a:rPr>
              <a:t>)</a:t>
            </a:r>
          </a:p>
          <a:p>
            <a:pPr marL="171450" indent="-171450">
              <a:lnSpc>
                <a:spcPct val="105000"/>
              </a:lnSpc>
              <a:spcAft>
                <a:spcPct val="30000"/>
              </a:spcAft>
              <a:buSzPct val="80000"/>
              <a:buFont typeface="Arial" panose="020B0604020202020204" pitchFamily="34" charset="0"/>
              <a:buChar char="•"/>
            </a:pPr>
            <a:r>
              <a:rPr lang="ko-KR" altLang="en-US" sz="1200" dirty="0" smtClean="0">
                <a:solidFill>
                  <a:prstClr val="black"/>
                </a:solidFill>
              </a:rPr>
              <a:t>공익사업 추진</a:t>
            </a:r>
            <a:r>
              <a:rPr lang="en-US" altLang="ko-KR" sz="1200" dirty="0" smtClean="0">
                <a:solidFill>
                  <a:prstClr val="black"/>
                </a:solidFill>
              </a:rPr>
              <a:t>(</a:t>
            </a:r>
            <a:r>
              <a:rPr lang="ko-KR" altLang="en-US" sz="1200" dirty="0" smtClean="0">
                <a:solidFill>
                  <a:prstClr val="black"/>
                </a:solidFill>
              </a:rPr>
              <a:t>캠페인</a:t>
            </a:r>
            <a:r>
              <a:rPr lang="en-US" altLang="ko-KR" sz="1200" dirty="0" smtClean="0">
                <a:solidFill>
                  <a:prstClr val="black"/>
                </a:solidFill>
              </a:rPr>
              <a:t>, </a:t>
            </a:r>
            <a:r>
              <a:rPr lang="ko-KR" altLang="en-US" sz="1200" dirty="0" smtClean="0">
                <a:solidFill>
                  <a:prstClr val="black"/>
                </a:solidFill>
              </a:rPr>
              <a:t>기부 등</a:t>
            </a:r>
            <a:r>
              <a:rPr lang="en-US" altLang="ko-KR" sz="1200" dirty="0" smtClean="0">
                <a:solidFill>
                  <a:prstClr val="black"/>
                </a:solidFill>
              </a:rPr>
              <a:t>)</a:t>
            </a:r>
            <a:r>
              <a:rPr lang="ko-KR" altLang="en-US" sz="1200" dirty="0">
                <a:solidFill>
                  <a:prstClr val="black"/>
                </a:solidFill>
              </a:rPr>
              <a:t/>
            </a:r>
            <a:br>
              <a:rPr lang="ko-KR" altLang="en-US" sz="1200" dirty="0">
                <a:solidFill>
                  <a:prstClr val="black"/>
                </a:solidFill>
              </a:rPr>
            </a:br>
            <a:endParaRPr lang="en-US" altLang="ko-KR" sz="1200" dirty="0">
              <a:solidFill>
                <a:prstClr val="black"/>
              </a:solidFill>
            </a:endParaRPr>
          </a:p>
        </p:txBody>
      </p:sp>
      <p:sp>
        <p:nvSpPr>
          <p:cNvPr id="48" name="Rectangle 22"/>
          <p:cNvSpPr>
            <a:spLocks noChangeArrowheads="1"/>
          </p:cNvSpPr>
          <p:nvPr/>
        </p:nvSpPr>
        <p:spPr bwMode="auto">
          <a:xfrm>
            <a:off x="2398649" y="4353129"/>
            <a:ext cx="1525278" cy="1021746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altLang="ko-KR" sz="1200" b="1" dirty="0">
              <a:solidFill>
                <a:prstClr val="black"/>
              </a:solidFill>
            </a:endParaRPr>
          </a:p>
          <a:p>
            <a:pPr algn="ctr"/>
            <a:r>
              <a:rPr lang="ko-KR" altLang="en-US" sz="1400" b="1" dirty="0">
                <a:solidFill>
                  <a:prstClr val="black"/>
                </a:solidFill>
              </a:rPr>
              <a:t>브랜드 인지도</a:t>
            </a:r>
          </a:p>
          <a:p>
            <a:pPr algn="ctr"/>
            <a:r>
              <a:rPr lang="ko-KR" altLang="en-US" sz="1400" b="1" dirty="0">
                <a:solidFill>
                  <a:prstClr val="black"/>
                </a:solidFill>
              </a:rPr>
              <a:t>극대화 전략</a:t>
            </a:r>
          </a:p>
          <a:p>
            <a:pPr algn="ctr"/>
            <a:r>
              <a:rPr lang="ko-KR" altLang="en-US" sz="1200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49" name="Oval 23"/>
          <p:cNvSpPr>
            <a:spLocks noChangeArrowheads="1"/>
          </p:cNvSpPr>
          <p:nvPr/>
        </p:nvSpPr>
        <p:spPr bwMode="auto">
          <a:xfrm>
            <a:off x="1043607" y="6092421"/>
            <a:ext cx="234950" cy="219075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99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lIns="92075" tIns="46038" rIns="92075" bIns="46038" anchor="ctr"/>
          <a:lstStyle/>
          <a:p>
            <a:pPr algn="ctr">
              <a:lnSpc>
                <a:spcPct val="80000"/>
              </a:lnSpc>
              <a:buSzPct val="80000"/>
              <a:buFont typeface="Monotype Sorts" pitchFamily="2" charset="2"/>
              <a:buNone/>
            </a:pPr>
            <a:endParaRPr lang="ko-KR" altLang="ko-KR" sz="1100" i="1" dirty="0">
              <a:solidFill>
                <a:prstClr val="black"/>
              </a:solidFill>
            </a:endParaRPr>
          </a:p>
        </p:txBody>
      </p:sp>
      <p:sp>
        <p:nvSpPr>
          <p:cNvPr id="50" name="Oval 24"/>
          <p:cNvSpPr>
            <a:spLocks noChangeArrowheads="1"/>
          </p:cNvSpPr>
          <p:nvPr/>
        </p:nvSpPr>
        <p:spPr bwMode="auto">
          <a:xfrm>
            <a:off x="2319237" y="5218960"/>
            <a:ext cx="236538" cy="22225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99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lIns="92075" tIns="46038" rIns="92075" bIns="46038" anchor="ctr"/>
          <a:lstStyle/>
          <a:p>
            <a:pPr algn="ctr">
              <a:lnSpc>
                <a:spcPct val="80000"/>
              </a:lnSpc>
              <a:buSzPct val="80000"/>
              <a:buFont typeface="Monotype Sorts" pitchFamily="2" charset="2"/>
              <a:buNone/>
            </a:pPr>
            <a:endParaRPr lang="ko-KR" altLang="ko-KR" sz="1200" i="1" dirty="0">
              <a:solidFill>
                <a:prstClr val="black"/>
              </a:solidFill>
            </a:endParaRPr>
          </a:p>
        </p:txBody>
      </p:sp>
      <p:sp>
        <p:nvSpPr>
          <p:cNvPr id="51" name="Rectangle 25"/>
          <p:cNvSpPr>
            <a:spLocks noChangeArrowheads="1"/>
          </p:cNvSpPr>
          <p:nvPr/>
        </p:nvSpPr>
        <p:spPr bwMode="auto">
          <a:xfrm>
            <a:off x="3419418" y="3499046"/>
            <a:ext cx="1656637" cy="708034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ko-KR" altLang="en-US" sz="1400" b="1" dirty="0" smtClean="0">
                <a:solidFill>
                  <a:prstClr val="black"/>
                </a:solidFill>
              </a:rPr>
              <a:t>제작사  및 </a:t>
            </a:r>
            <a:endParaRPr lang="en-US" altLang="ko-KR" sz="1400" b="1" dirty="0" smtClean="0">
              <a:solidFill>
                <a:prstClr val="black"/>
              </a:solidFill>
            </a:endParaRPr>
          </a:p>
          <a:p>
            <a:pPr algn="ctr"/>
            <a:r>
              <a:rPr lang="ko-KR" altLang="en-US" sz="1400" b="1" dirty="0" smtClean="0">
                <a:solidFill>
                  <a:prstClr val="black"/>
                </a:solidFill>
              </a:rPr>
              <a:t>지역별 학원설립 </a:t>
            </a:r>
            <a:endParaRPr lang="en-US" altLang="ko-KR" sz="1400" b="1" dirty="0" smtClean="0">
              <a:solidFill>
                <a:prstClr val="black"/>
              </a:solidFill>
            </a:endParaRPr>
          </a:p>
        </p:txBody>
      </p:sp>
      <p:sp>
        <p:nvSpPr>
          <p:cNvPr id="52" name="Rectangle 26"/>
          <p:cNvSpPr>
            <a:spLocks noChangeArrowheads="1"/>
          </p:cNvSpPr>
          <p:nvPr/>
        </p:nvSpPr>
        <p:spPr bwMode="auto">
          <a:xfrm>
            <a:off x="5076055" y="3499046"/>
            <a:ext cx="3600400" cy="708034"/>
          </a:xfrm>
          <a:prstGeom prst="rect">
            <a:avLst/>
          </a:prstGeom>
          <a:gradFill rotWithShape="0">
            <a:gsLst>
              <a:gs pos="0">
                <a:srgbClr val="E7EEFF"/>
              </a:gs>
              <a:gs pos="100000">
                <a:srgbClr val="E7EE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rgbClr val="DEDBD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171450" indent="-171450">
              <a:lnSpc>
                <a:spcPct val="130000"/>
              </a:lnSpc>
              <a:buSzPct val="80000"/>
              <a:buFont typeface="Arial" panose="020B0604020202020204" pitchFamily="34" charset="0"/>
              <a:buChar char="•"/>
            </a:pPr>
            <a:r>
              <a:rPr lang="ko-KR" altLang="en-US" sz="1200" dirty="0" smtClean="0">
                <a:solidFill>
                  <a:prstClr val="black"/>
                </a:solidFill>
              </a:rPr>
              <a:t>전국 직영 학원 설립</a:t>
            </a:r>
            <a:r>
              <a:rPr lang="en-US" altLang="ko-KR" sz="1200" dirty="0" smtClean="0">
                <a:solidFill>
                  <a:prstClr val="black"/>
                </a:solidFill>
              </a:rPr>
              <a:t>(5</a:t>
            </a:r>
            <a:r>
              <a:rPr lang="ko-KR" altLang="en-US" sz="1200" dirty="0" smtClean="0">
                <a:solidFill>
                  <a:prstClr val="black"/>
                </a:solidFill>
              </a:rPr>
              <a:t>대 광역시</a:t>
            </a:r>
            <a:r>
              <a:rPr lang="en-US" altLang="ko-KR" sz="1200" dirty="0" smtClean="0">
                <a:solidFill>
                  <a:prstClr val="black"/>
                </a:solidFill>
              </a:rPr>
              <a:t>)</a:t>
            </a:r>
          </a:p>
          <a:p>
            <a:pPr marL="171450" indent="-171450">
              <a:lnSpc>
                <a:spcPct val="130000"/>
              </a:lnSpc>
              <a:buSzPct val="80000"/>
              <a:buFont typeface="Arial" panose="020B0604020202020204" pitchFamily="34" charset="0"/>
              <a:buChar char="•"/>
            </a:pPr>
            <a:r>
              <a:rPr lang="ko-KR" altLang="en-US" sz="1200" dirty="0" smtClean="0">
                <a:solidFill>
                  <a:prstClr val="black"/>
                </a:solidFill>
              </a:rPr>
              <a:t>제작사 및 메니지먼트사 설립 </a:t>
            </a:r>
            <a:endParaRPr lang="ko-KR" altLang="en-US" sz="1200" dirty="0">
              <a:solidFill>
                <a:prstClr val="black"/>
              </a:solidFill>
            </a:endParaRPr>
          </a:p>
        </p:txBody>
      </p:sp>
      <p:sp>
        <p:nvSpPr>
          <p:cNvPr id="53" name="Oval 27"/>
          <p:cNvSpPr>
            <a:spLocks noChangeArrowheads="1"/>
          </p:cNvSpPr>
          <p:nvPr/>
        </p:nvSpPr>
        <p:spPr bwMode="auto">
          <a:xfrm>
            <a:off x="3347863" y="4053557"/>
            <a:ext cx="234950" cy="220662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FF99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lIns="92075" tIns="46038" rIns="92075" bIns="46038" anchor="ctr"/>
          <a:lstStyle/>
          <a:p>
            <a:pPr algn="ctr">
              <a:lnSpc>
                <a:spcPct val="80000"/>
              </a:lnSpc>
              <a:buSzPct val="80000"/>
              <a:buFont typeface="Monotype Sorts" pitchFamily="2" charset="2"/>
              <a:buNone/>
            </a:pPr>
            <a:endParaRPr lang="ko-KR" altLang="ko-KR" sz="1200" i="1" dirty="0">
              <a:solidFill>
                <a:prstClr val="black"/>
              </a:solidFill>
            </a:endParaRPr>
          </a:p>
        </p:txBody>
      </p:sp>
      <p:sp>
        <p:nvSpPr>
          <p:cNvPr id="54" name="Oval 28"/>
          <p:cNvSpPr>
            <a:spLocks noChangeArrowheads="1"/>
          </p:cNvSpPr>
          <p:nvPr/>
        </p:nvSpPr>
        <p:spPr bwMode="auto">
          <a:xfrm>
            <a:off x="1186483" y="5158695"/>
            <a:ext cx="975294" cy="59975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lnSpc>
                <a:spcPct val="80000"/>
              </a:lnSpc>
            </a:pPr>
            <a:r>
              <a:rPr lang="en-US" altLang="ko-KR" sz="1200" b="1" dirty="0" smtClean="0">
                <a:solidFill>
                  <a:prstClr val="white"/>
                </a:solidFill>
              </a:rPr>
              <a:t>2014-15</a:t>
            </a:r>
            <a:r>
              <a:rPr lang="ko-KR" altLang="en-US" sz="1200" b="1" dirty="0" smtClean="0">
                <a:solidFill>
                  <a:prstClr val="white"/>
                </a:solidFill>
              </a:rPr>
              <a:t>년</a:t>
            </a:r>
            <a:endParaRPr lang="ko-KR" altLang="en-US" sz="1200" b="1" dirty="0">
              <a:solidFill>
                <a:prstClr val="white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ko-KR" altLang="en-US" sz="1000" b="1" dirty="0">
                <a:solidFill>
                  <a:prstClr val="white"/>
                </a:solidFill>
              </a:rPr>
              <a:t>추진 과제</a:t>
            </a:r>
          </a:p>
        </p:txBody>
      </p:sp>
      <p:sp>
        <p:nvSpPr>
          <p:cNvPr id="55" name="Oval 29"/>
          <p:cNvSpPr>
            <a:spLocks noChangeArrowheads="1"/>
          </p:cNvSpPr>
          <p:nvPr/>
        </p:nvSpPr>
        <p:spPr bwMode="auto">
          <a:xfrm>
            <a:off x="2302373" y="3853063"/>
            <a:ext cx="942413" cy="655641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lnSpc>
                <a:spcPct val="80000"/>
              </a:lnSpc>
            </a:pPr>
            <a:r>
              <a:rPr lang="en-US" altLang="ko-KR" sz="1200" b="1" dirty="0" smtClean="0">
                <a:solidFill>
                  <a:prstClr val="white"/>
                </a:solidFill>
              </a:rPr>
              <a:t>2015</a:t>
            </a:r>
            <a:r>
              <a:rPr lang="ko-KR" altLang="en-US" sz="1200" b="1" dirty="0" smtClean="0">
                <a:solidFill>
                  <a:prstClr val="white"/>
                </a:solidFill>
              </a:rPr>
              <a:t>년</a:t>
            </a:r>
            <a:endParaRPr lang="ko-KR" altLang="en-US" sz="1200" b="1" dirty="0">
              <a:solidFill>
                <a:prstClr val="white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ko-KR" altLang="en-US" sz="1000" b="1" dirty="0">
                <a:solidFill>
                  <a:prstClr val="white"/>
                </a:solidFill>
              </a:rPr>
              <a:t>추진 과제</a:t>
            </a:r>
          </a:p>
        </p:txBody>
      </p:sp>
      <p:sp>
        <p:nvSpPr>
          <p:cNvPr id="56" name="Oval 32"/>
          <p:cNvSpPr>
            <a:spLocks noChangeArrowheads="1"/>
          </p:cNvSpPr>
          <p:nvPr/>
        </p:nvSpPr>
        <p:spPr bwMode="auto">
          <a:xfrm>
            <a:off x="3327343" y="2998986"/>
            <a:ext cx="963614" cy="636591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lnSpc>
                <a:spcPct val="80000"/>
              </a:lnSpc>
            </a:pPr>
            <a:r>
              <a:rPr lang="en-US" altLang="ko-KR" sz="1200" b="1" dirty="0" smtClean="0">
                <a:solidFill>
                  <a:prstClr val="white"/>
                </a:solidFill>
              </a:rPr>
              <a:t>2016</a:t>
            </a:r>
            <a:r>
              <a:rPr lang="ko-KR" altLang="en-US" sz="1200" b="1" dirty="0" smtClean="0">
                <a:solidFill>
                  <a:prstClr val="white"/>
                </a:solidFill>
              </a:rPr>
              <a:t>년</a:t>
            </a:r>
            <a:endParaRPr lang="ko-KR" altLang="en-US" sz="1200" b="1" dirty="0">
              <a:solidFill>
                <a:prstClr val="white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ko-KR" altLang="en-US" sz="1000" b="1" dirty="0">
                <a:solidFill>
                  <a:prstClr val="white"/>
                </a:solidFill>
              </a:rPr>
              <a:t>추진 과제</a:t>
            </a:r>
          </a:p>
        </p:txBody>
      </p:sp>
      <p:cxnSp>
        <p:nvCxnSpPr>
          <p:cNvPr id="57" name="직선 화살표 연결선 56"/>
          <p:cNvCxnSpPr/>
          <p:nvPr/>
        </p:nvCxnSpPr>
        <p:spPr bwMode="auto">
          <a:xfrm flipV="1">
            <a:off x="1301678" y="2906068"/>
            <a:ext cx="2025665" cy="2021740"/>
          </a:xfrm>
          <a:prstGeom prst="straightConnector1">
            <a:avLst/>
          </a:prstGeom>
          <a:solidFill>
            <a:srgbClr val="FFFFFF"/>
          </a:solidFill>
          <a:ln w="38100" cap="flat" cmpd="sng" algn="ctr">
            <a:solidFill>
              <a:schemeClr val="bg2">
                <a:lumMod val="75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58" name="모서리가 둥근 직사각형 57"/>
          <p:cNvSpPr/>
          <p:nvPr/>
        </p:nvSpPr>
        <p:spPr>
          <a:xfrm>
            <a:off x="747407" y="1329408"/>
            <a:ext cx="7929048" cy="1165076"/>
          </a:xfrm>
          <a:prstGeom prst="roundRect">
            <a:avLst>
              <a:gd name="adj" fmla="val 12050"/>
            </a:avLst>
          </a:prstGeom>
          <a:noFill/>
          <a:ln w="31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3" name="타원 2"/>
          <p:cNvSpPr/>
          <p:nvPr/>
        </p:nvSpPr>
        <p:spPr>
          <a:xfrm>
            <a:off x="755576" y="6377801"/>
            <a:ext cx="144016" cy="15107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590978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10482" y="1"/>
            <a:ext cx="9154482" cy="476671"/>
          </a:xfrm>
          <a:solidFill>
            <a:schemeClr val="accent5">
              <a:lumMod val="50000"/>
            </a:schemeClr>
          </a:solidFill>
        </p:spPr>
        <p:txBody>
          <a:bodyPr anchor="b">
            <a:normAutofit/>
          </a:bodyPr>
          <a:lstStyle/>
          <a:p>
            <a:pPr algn="l"/>
            <a:r>
              <a:rPr lang="ko-KR" altLang="en-US" sz="1400" b="1" dirty="0" smtClean="0">
                <a:solidFill>
                  <a:schemeClr val="bg2"/>
                </a:solidFill>
              </a:rPr>
              <a:t>㈜ </a:t>
            </a:r>
            <a:r>
              <a:rPr lang="ko-KR" altLang="en-US" sz="1400" b="1" dirty="0" err="1" smtClean="0">
                <a:solidFill>
                  <a:schemeClr val="bg2"/>
                </a:solidFill>
              </a:rPr>
              <a:t>해밀기획</a:t>
            </a:r>
            <a:r>
              <a:rPr lang="en-US" altLang="ko-KR" sz="1400" b="1" dirty="0" smtClean="0">
                <a:solidFill>
                  <a:schemeClr val="bg2"/>
                </a:solidFill>
              </a:rPr>
              <a:t>                                                                                                    BUSINESS  PROFILE</a:t>
            </a:r>
            <a:endParaRPr lang="ko-KR" altLang="en-US" sz="1400" b="1" dirty="0">
              <a:solidFill>
                <a:schemeClr val="bg2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79512" y="692696"/>
            <a:ext cx="21419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prstClr val="black"/>
                </a:solidFill>
              </a:rPr>
              <a:t>3</a:t>
            </a:r>
            <a:r>
              <a:rPr lang="en-US" altLang="ko-KR" dirty="0" smtClean="0">
                <a:solidFill>
                  <a:prstClr val="black"/>
                </a:solidFill>
              </a:rPr>
              <a:t>. </a:t>
            </a:r>
            <a:r>
              <a:rPr lang="ko-KR" altLang="en-US" dirty="0" err="1" smtClean="0">
                <a:solidFill>
                  <a:prstClr val="black"/>
                </a:solidFill>
              </a:rPr>
              <a:t>해밀기획</a:t>
            </a:r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ko-KR" altLang="en-US" dirty="0" smtClean="0">
                <a:solidFill>
                  <a:prstClr val="black"/>
                </a:solidFill>
              </a:rPr>
              <a:t>조직도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8676456" y="6274480"/>
            <a:ext cx="504056" cy="610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prstClr val="black">
                    <a:lumMod val="50000"/>
                    <a:lumOff val="50000"/>
                  </a:prstClr>
                </a:solidFill>
              </a:rPr>
              <a:t>6</a:t>
            </a:r>
            <a:endParaRPr lang="ko-KR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262446" y="1772816"/>
            <a:ext cx="8558026" cy="4032448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체" pitchFamily="49" charset="-127"/>
              <a:ea typeface="굴림체" pitchFamily="49" charset="-127"/>
            </a:endParaRPr>
          </a:p>
        </p:txBody>
      </p:sp>
      <p:cxnSp>
        <p:nvCxnSpPr>
          <p:cNvPr id="35" name="직선 연결선 34"/>
          <p:cNvCxnSpPr>
            <a:endCxn id="63" idx="0"/>
          </p:cNvCxnSpPr>
          <p:nvPr/>
        </p:nvCxnSpPr>
        <p:spPr bwMode="auto">
          <a:xfrm>
            <a:off x="3905672" y="2420888"/>
            <a:ext cx="0" cy="2016224"/>
          </a:xfrm>
          <a:prstGeom prst="line">
            <a:avLst/>
          </a:prstGeom>
          <a:solidFill>
            <a:srgbClr val="FFFF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직사각형 58"/>
          <p:cNvSpPr/>
          <p:nvPr/>
        </p:nvSpPr>
        <p:spPr>
          <a:xfrm>
            <a:off x="3257600" y="2708920"/>
            <a:ext cx="1296144" cy="36004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CTO / </a:t>
            </a:r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성 일섭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3257600" y="3861048"/>
            <a:ext cx="1296144" cy="37415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총무</a:t>
            </a:r>
            <a:r>
              <a:rPr lang="en-US" altLang="ko-KR" sz="1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회계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과장</a:t>
            </a:r>
            <a:endParaRPr lang="en-US" altLang="ko-KR" sz="10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고 태은</a:t>
            </a:r>
            <a:endParaRPr lang="en-US" altLang="ko-KR" sz="10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2123728" y="3861048"/>
            <a:ext cx="891834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학원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강사</a:t>
            </a:r>
            <a:endParaRPr lang="en-US" altLang="ko-KR" sz="10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5917642" y="2996952"/>
            <a:ext cx="1080121" cy="36004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㈜</a:t>
            </a:r>
            <a:r>
              <a:rPr lang="ko-KR" altLang="en-US" sz="1000" b="1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아세위</a:t>
            </a:r>
            <a:endParaRPr lang="en-US" altLang="ko-KR" sz="10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PPL</a:t>
            </a:r>
            <a:r>
              <a:rPr lang="ko-KR" altLang="en-US" sz="1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1000" b="1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3257600" y="4437112"/>
            <a:ext cx="1296144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총무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기획</a:t>
            </a:r>
            <a:endParaRPr lang="en-US" altLang="ko-KR" sz="10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김나래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1763688" y="2996952"/>
            <a:ext cx="1337320" cy="36004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대외협력 이사</a:t>
            </a:r>
            <a:endParaRPr lang="en-US" altLang="ko-KR" sz="10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FREE</a:t>
            </a:r>
          </a:p>
        </p:txBody>
      </p:sp>
      <p:cxnSp>
        <p:nvCxnSpPr>
          <p:cNvPr id="65" name="직선 연결선 64"/>
          <p:cNvCxnSpPr/>
          <p:nvPr/>
        </p:nvCxnSpPr>
        <p:spPr bwMode="auto">
          <a:xfrm>
            <a:off x="4716016" y="2888939"/>
            <a:ext cx="0" cy="2189374"/>
          </a:xfrm>
          <a:prstGeom prst="line">
            <a:avLst/>
          </a:prstGeom>
          <a:solidFill>
            <a:srgbClr val="FFFF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직선 연결선 66"/>
          <p:cNvCxnSpPr>
            <a:stCxn id="64" idx="3"/>
          </p:cNvCxnSpPr>
          <p:nvPr/>
        </p:nvCxnSpPr>
        <p:spPr bwMode="auto">
          <a:xfrm>
            <a:off x="3101008" y="3176972"/>
            <a:ext cx="804664" cy="0"/>
          </a:xfrm>
          <a:prstGeom prst="line">
            <a:avLst/>
          </a:prstGeom>
          <a:solidFill>
            <a:srgbClr val="FFFF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직선 연결선 67"/>
          <p:cNvCxnSpPr>
            <a:endCxn id="77" idx="0"/>
          </p:cNvCxnSpPr>
          <p:nvPr/>
        </p:nvCxnSpPr>
        <p:spPr bwMode="auto">
          <a:xfrm>
            <a:off x="7740351" y="2888939"/>
            <a:ext cx="1" cy="108012"/>
          </a:xfrm>
          <a:prstGeom prst="line">
            <a:avLst/>
          </a:prstGeom>
          <a:solidFill>
            <a:srgbClr val="FFFF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직선 연결선 68"/>
          <p:cNvCxnSpPr>
            <a:endCxn id="62" idx="0"/>
          </p:cNvCxnSpPr>
          <p:nvPr/>
        </p:nvCxnSpPr>
        <p:spPr bwMode="auto">
          <a:xfrm>
            <a:off x="6457703" y="2888940"/>
            <a:ext cx="0" cy="108012"/>
          </a:xfrm>
          <a:prstGeom prst="line">
            <a:avLst/>
          </a:prstGeom>
          <a:solidFill>
            <a:srgbClr val="FFFF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직사각형 69"/>
          <p:cNvSpPr/>
          <p:nvPr/>
        </p:nvSpPr>
        <p:spPr>
          <a:xfrm>
            <a:off x="3257600" y="2132856"/>
            <a:ext cx="1296144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CEO / </a:t>
            </a:r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채 규원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1192796" y="2132856"/>
            <a:ext cx="1579004" cy="36004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000" b="1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해밀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ACADEMY</a:t>
            </a:r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원장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류 시형</a:t>
            </a:r>
            <a:endParaRPr lang="en-US" altLang="ko-KR" sz="10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2" name="직선 연결선 71"/>
          <p:cNvCxnSpPr>
            <a:stCxn id="71" idx="3"/>
            <a:endCxn id="70" idx="1"/>
          </p:cNvCxnSpPr>
          <p:nvPr/>
        </p:nvCxnSpPr>
        <p:spPr bwMode="auto">
          <a:xfrm>
            <a:off x="2771800" y="2312876"/>
            <a:ext cx="485800" cy="0"/>
          </a:xfrm>
          <a:prstGeom prst="line">
            <a:avLst/>
          </a:prstGeom>
          <a:solidFill>
            <a:srgbClr val="FFFF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직사각형 76"/>
          <p:cNvSpPr/>
          <p:nvPr/>
        </p:nvSpPr>
        <p:spPr>
          <a:xfrm>
            <a:off x="7092279" y="2996951"/>
            <a:ext cx="1296145" cy="36004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㈜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REALITYVISION</a:t>
            </a:r>
          </a:p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PRODUCTION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3257600" y="5078312"/>
            <a:ext cx="954360" cy="36691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영화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000" b="1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프리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이규민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(cam)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1187624" y="3861048"/>
            <a:ext cx="936104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학원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000" b="1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케스팅</a:t>
            </a:r>
            <a:endParaRPr lang="en-US" altLang="ko-KR" sz="10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5220072" y="5078313"/>
            <a:ext cx="1029817" cy="36691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방송미술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000" b="1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프리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81" name="직사각형 80"/>
          <p:cNvSpPr/>
          <p:nvPr/>
        </p:nvSpPr>
        <p:spPr>
          <a:xfrm>
            <a:off x="4211960" y="5078313"/>
            <a:ext cx="1008112" cy="36691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드라마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000" b="1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프리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3257600" y="3284984"/>
            <a:ext cx="1296144" cy="36004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경영관리실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부장</a:t>
            </a:r>
            <a:endParaRPr lang="en-US" altLang="ko-KR" sz="10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성 </a:t>
            </a:r>
            <a:r>
              <a:rPr lang="ko-KR" altLang="en-US" sz="1000" b="1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안재</a:t>
            </a:r>
            <a:endParaRPr lang="en-US" altLang="ko-KR" sz="10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83" name="직선 연결선 82"/>
          <p:cNvCxnSpPr/>
          <p:nvPr/>
        </p:nvCxnSpPr>
        <p:spPr bwMode="auto">
          <a:xfrm flipV="1">
            <a:off x="1619672" y="2600908"/>
            <a:ext cx="0" cy="1246026"/>
          </a:xfrm>
          <a:prstGeom prst="line">
            <a:avLst/>
          </a:prstGeom>
          <a:solidFill>
            <a:srgbClr val="FFFFFF"/>
          </a:solidFill>
          <a:ln w="317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직사각형 83"/>
          <p:cNvSpPr/>
          <p:nvPr/>
        </p:nvSpPr>
        <p:spPr>
          <a:xfrm>
            <a:off x="4788023" y="2996952"/>
            <a:ext cx="1080120" cy="36004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㈜</a:t>
            </a:r>
            <a:r>
              <a:rPr lang="ko-KR" altLang="en-US" sz="1000" b="1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굿피플플러스</a:t>
            </a:r>
            <a:endParaRPr lang="en-US" altLang="ko-KR" sz="10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en-US" altLang="ko-KR" sz="1000" b="1" kern="0" dirty="0">
                <a:solidFill>
                  <a:schemeClr val="tx1"/>
                </a:solidFill>
              </a:rPr>
              <a:t>Financial loan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85" name="직선 연결선 84"/>
          <p:cNvCxnSpPr>
            <a:stCxn id="84" idx="0"/>
          </p:cNvCxnSpPr>
          <p:nvPr/>
        </p:nvCxnSpPr>
        <p:spPr bwMode="auto">
          <a:xfrm flipV="1">
            <a:off x="5328083" y="2888940"/>
            <a:ext cx="0" cy="108012"/>
          </a:xfrm>
          <a:prstGeom prst="line">
            <a:avLst/>
          </a:prstGeom>
          <a:solidFill>
            <a:srgbClr val="FFFFFF"/>
          </a:solidFill>
          <a:ln w="317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직선 연결선 87"/>
          <p:cNvCxnSpPr>
            <a:stCxn id="59" idx="3"/>
          </p:cNvCxnSpPr>
          <p:nvPr/>
        </p:nvCxnSpPr>
        <p:spPr bwMode="auto">
          <a:xfrm flipV="1">
            <a:off x="4553744" y="2888939"/>
            <a:ext cx="3186607" cy="1"/>
          </a:xfrm>
          <a:prstGeom prst="line">
            <a:avLst/>
          </a:prstGeom>
          <a:solidFill>
            <a:srgbClr val="FFFF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직사각형 91"/>
          <p:cNvSpPr/>
          <p:nvPr/>
        </p:nvSpPr>
        <p:spPr>
          <a:xfrm>
            <a:off x="5917644" y="2420888"/>
            <a:ext cx="1080120" cy="36004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㈜</a:t>
            </a:r>
            <a:r>
              <a:rPr lang="ko-KR" altLang="en-US" sz="1000" b="1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해밀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ACADEMY</a:t>
            </a:r>
            <a:r>
              <a:rPr lang="ko-KR" altLang="en-US" sz="1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1000" b="1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94" name="직선 연결선 93"/>
          <p:cNvCxnSpPr/>
          <p:nvPr/>
        </p:nvCxnSpPr>
        <p:spPr bwMode="auto">
          <a:xfrm>
            <a:off x="6457704" y="2312876"/>
            <a:ext cx="0" cy="108012"/>
          </a:xfrm>
          <a:prstGeom prst="line">
            <a:avLst/>
          </a:prstGeom>
          <a:solidFill>
            <a:srgbClr val="FFFF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직사각형 95"/>
          <p:cNvSpPr/>
          <p:nvPr/>
        </p:nvSpPr>
        <p:spPr>
          <a:xfrm>
            <a:off x="4788024" y="2420888"/>
            <a:ext cx="1080120" cy="36004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000" b="1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필름앤피플</a:t>
            </a:r>
            <a:endParaRPr lang="en-US" altLang="ko-KR" sz="10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en-US" altLang="ko-KR" sz="1000" b="1" kern="0" dirty="0" smtClean="0">
                <a:solidFill>
                  <a:schemeClr val="tx1"/>
                </a:solidFill>
              </a:rPr>
              <a:t>AGENCY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97" name="직선 연결선 96"/>
          <p:cNvCxnSpPr>
            <a:stCxn id="96" idx="0"/>
          </p:cNvCxnSpPr>
          <p:nvPr/>
        </p:nvCxnSpPr>
        <p:spPr bwMode="auto">
          <a:xfrm flipV="1">
            <a:off x="5328084" y="2312876"/>
            <a:ext cx="0" cy="108012"/>
          </a:xfrm>
          <a:prstGeom prst="line">
            <a:avLst/>
          </a:prstGeom>
          <a:solidFill>
            <a:srgbClr val="FFFFFF"/>
          </a:solidFill>
          <a:ln w="317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직선 연결선 97"/>
          <p:cNvCxnSpPr/>
          <p:nvPr/>
        </p:nvCxnSpPr>
        <p:spPr bwMode="auto">
          <a:xfrm>
            <a:off x="4553744" y="2312876"/>
            <a:ext cx="3186608" cy="0"/>
          </a:xfrm>
          <a:prstGeom prst="line">
            <a:avLst/>
          </a:prstGeom>
          <a:solidFill>
            <a:srgbClr val="FFFF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직선 연결선 54"/>
          <p:cNvCxnSpPr/>
          <p:nvPr/>
        </p:nvCxnSpPr>
        <p:spPr bwMode="auto">
          <a:xfrm>
            <a:off x="1619672" y="2600908"/>
            <a:ext cx="2289398" cy="0"/>
          </a:xfrm>
          <a:prstGeom prst="line">
            <a:avLst/>
          </a:prstGeom>
          <a:solidFill>
            <a:srgbClr val="FFFF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직사각형 86"/>
          <p:cNvSpPr/>
          <p:nvPr/>
        </p:nvSpPr>
        <p:spPr>
          <a:xfrm>
            <a:off x="7092280" y="2420888"/>
            <a:ext cx="1296144" cy="36004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㈜</a:t>
            </a:r>
            <a:r>
              <a:rPr lang="ko-KR" altLang="en-US" sz="1000" b="1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해밀</a:t>
            </a:r>
            <a:endParaRPr lang="en-US" altLang="ko-KR" sz="10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PRODUCTION</a:t>
            </a:r>
            <a:r>
              <a:rPr lang="ko-KR" altLang="en-US" sz="1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1000" b="1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90" name="직선 연결선 89"/>
          <p:cNvCxnSpPr/>
          <p:nvPr/>
        </p:nvCxnSpPr>
        <p:spPr bwMode="auto">
          <a:xfrm>
            <a:off x="7740352" y="2312876"/>
            <a:ext cx="0" cy="108012"/>
          </a:xfrm>
          <a:prstGeom prst="line">
            <a:avLst/>
          </a:prstGeom>
          <a:solidFill>
            <a:srgbClr val="FFFF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직사각형 90"/>
          <p:cNvSpPr/>
          <p:nvPr/>
        </p:nvSpPr>
        <p:spPr>
          <a:xfrm>
            <a:off x="4789677" y="3861047"/>
            <a:ext cx="1584177" cy="37415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FREE</a:t>
            </a:r>
          </a:p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박민</a:t>
            </a:r>
            <a:r>
              <a:rPr lang="ko-KR" altLang="en-US" sz="1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우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주성진 </a:t>
            </a:r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이보현</a:t>
            </a:r>
            <a:endParaRPr lang="en-US" altLang="ko-KR" sz="1000" b="1" dirty="0" smtClean="0">
              <a:solidFill>
                <a:schemeClr val="accent6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93" name="직선 연결선 92"/>
          <p:cNvCxnSpPr/>
          <p:nvPr/>
        </p:nvCxnSpPr>
        <p:spPr bwMode="auto">
          <a:xfrm>
            <a:off x="5328083" y="3342425"/>
            <a:ext cx="1" cy="518623"/>
          </a:xfrm>
          <a:prstGeom prst="line">
            <a:avLst/>
          </a:prstGeom>
          <a:solidFill>
            <a:srgbClr val="FFFF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="" xmlns:p14="http://schemas.microsoft.com/office/powerpoint/2010/main" val="2590516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10482" y="1"/>
            <a:ext cx="9154482" cy="476671"/>
          </a:xfrm>
          <a:solidFill>
            <a:schemeClr val="accent5">
              <a:lumMod val="50000"/>
            </a:schemeClr>
          </a:solidFill>
        </p:spPr>
        <p:txBody>
          <a:bodyPr anchor="b">
            <a:normAutofit/>
          </a:bodyPr>
          <a:lstStyle/>
          <a:p>
            <a:pPr algn="l"/>
            <a:r>
              <a:rPr lang="ko-KR" altLang="en-US" sz="1400" b="1" dirty="0" smtClean="0">
                <a:solidFill>
                  <a:schemeClr val="bg2"/>
                </a:solidFill>
              </a:rPr>
              <a:t>㈜ </a:t>
            </a:r>
            <a:r>
              <a:rPr lang="ko-KR" altLang="en-US" sz="1400" b="1" dirty="0" err="1" smtClean="0">
                <a:solidFill>
                  <a:schemeClr val="bg2"/>
                </a:solidFill>
              </a:rPr>
              <a:t>해밀기획</a:t>
            </a:r>
            <a:r>
              <a:rPr lang="en-US" altLang="ko-KR" sz="1400" b="1" dirty="0" smtClean="0">
                <a:solidFill>
                  <a:schemeClr val="bg2"/>
                </a:solidFill>
              </a:rPr>
              <a:t>                                                                                                    BUSINESS  PROFILE</a:t>
            </a:r>
            <a:endParaRPr lang="ko-KR" altLang="en-US" sz="1400" b="1" dirty="0">
              <a:solidFill>
                <a:schemeClr val="bg2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604448" y="6236157"/>
            <a:ext cx="520392" cy="610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331639" y="1988840"/>
            <a:ext cx="2232249" cy="3456384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403648" y="2799844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Great Company</a:t>
            </a:r>
            <a:endParaRPr lang="ko-KR" altLang="en-US" dirty="0">
              <a:solidFill>
                <a:schemeClr val="bg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" name="부제목 2"/>
          <p:cNvSpPr>
            <a:spLocks noGrp="1"/>
          </p:cNvSpPr>
          <p:nvPr>
            <p:ph type="subTitle" idx="1"/>
          </p:nvPr>
        </p:nvSpPr>
        <p:spPr>
          <a:xfrm>
            <a:off x="1403648" y="3169176"/>
            <a:ext cx="5292080" cy="464023"/>
          </a:xfrm>
        </p:spPr>
        <p:txBody>
          <a:bodyPr>
            <a:normAutofit fontScale="92500"/>
          </a:bodyPr>
          <a:lstStyle/>
          <a:p>
            <a:pPr algn="l"/>
            <a:r>
              <a:rPr lang="en-US" altLang="ko-KR" sz="2200" dirty="0" smtClean="0">
                <a:solidFill>
                  <a:schemeClr val="bg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HAEMIL ENT .ltd    </a:t>
            </a:r>
            <a:r>
              <a:rPr lang="en-US" altLang="ko-K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BUSINESS PROFILE               </a:t>
            </a:r>
            <a:endParaRPr lang="ko-KR" altLang="en-US" sz="2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0" name="부제목 2"/>
          <p:cNvSpPr txBox="1">
            <a:spLocks/>
          </p:cNvSpPr>
          <p:nvPr/>
        </p:nvSpPr>
        <p:spPr>
          <a:xfrm>
            <a:off x="4139952" y="3573016"/>
            <a:ext cx="2448272" cy="392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8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 Unicode MS" panose="020B0604020202020204" pitchFamily="50" charset="-127"/>
              </a:rPr>
              <a:t>㈜ </a:t>
            </a:r>
            <a:r>
              <a:rPr lang="ko-KR" altLang="en-US" sz="1800" dirty="0" err="1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 Unicode MS" panose="020B0604020202020204" pitchFamily="50" charset="-127"/>
              </a:rPr>
              <a:t>해밀</a:t>
            </a:r>
            <a:r>
              <a:rPr lang="en-US" altLang="ko-KR" sz="18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 Unicode MS" panose="020B0604020202020204" pitchFamily="50" charset="-127"/>
              </a:rPr>
              <a:t>ACADEMY</a:t>
            </a:r>
            <a:r>
              <a:rPr lang="ko-KR" altLang="en-US" sz="180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 Unicode MS" panose="020B0604020202020204" pitchFamily="50" charset="-127"/>
              </a:rPr>
              <a:t> </a:t>
            </a:r>
            <a:endParaRPr lang="ko-KR" altLang="en-US" sz="1800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Arial Unicode MS" panose="020B0604020202020204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390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10482" y="1"/>
            <a:ext cx="9154482" cy="476671"/>
          </a:xfrm>
          <a:solidFill>
            <a:schemeClr val="accent5">
              <a:lumMod val="50000"/>
            </a:schemeClr>
          </a:solidFill>
        </p:spPr>
        <p:txBody>
          <a:bodyPr anchor="b">
            <a:normAutofit/>
          </a:bodyPr>
          <a:lstStyle/>
          <a:p>
            <a:pPr algn="l"/>
            <a:r>
              <a:rPr lang="ko-KR" altLang="en-US" sz="1400" b="1" dirty="0" smtClean="0">
                <a:solidFill>
                  <a:schemeClr val="bg2"/>
                </a:solidFill>
              </a:rPr>
              <a:t>㈜ </a:t>
            </a:r>
            <a:r>
              <a:rPr lang="ko-KR" altLang="en-US" sz="1400" b="1" dirty="0" err="1" smtClean="0">
                <a:solidFill>
                  <a:schemeClr val="bg2"/>
                </a:solidFill>
              </a:rPr>
              <a:t>해밀기획</a:t>
            </a:r>
            <a:r>
              <a:rPr lang="en-US" altLang="ko-KR" sz="1400" b="1" dirty="0" smtClean="0">
                <a:solidFill>
                  <a:schemeClr val="bg2"/>
                </a:solidFill>
              </a:rPr>
              <a:t>                                                                                                    BUSINESS  PROFILE</a:t>
            </a:r>
            <a:endParaRPr lang="ko-KR" altLang="en-US" sz="1400" b="1" dirty="0">
              <a:solidFill>
                <a:schemeClr val="bg2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387" y="755412"/>
            <a:ext cx="2840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latin typeface="+mj-ea"/>
                <a:ea typeface="+mj-ea"/>
              </a:rPr>
              <a:t>1. </a:t>
            </a:r>
            <a:r>
              <a:rPr lang="ko-KR" altLang="en-US" dirty="0" err="1" smtClean="0">
                <a:latin typeface="+mj-ea"/>
                <a:ea typeface="+mj-ea"/>
              </a:rPr>
              <a:t>해밀</a:t>
            </a:r>
            <a:r>
              <a:rPr lang="en-US" altLang="ko-KR" dirty="0" smtClean="0">
                <a:latin typeface="+mj-ea"/>
                <a:ea typeface="+mj-ea"/>
              </a:rPr>
              <a:t>academy </a:t>
            </a:r>
            <a:r>
              <a:rPr lang="ko-KR" altLang="en-US" dirty="0" smtClean="0">
                <a:latin typeface="+mj-ea"/>
                <a:ea typeface="+mj-ea"/>
              </a:rPr>
              <a:t>설립배경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8676454" y="6274480"/>
            <a:ext cx="504058" cy="610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410736" y="1421571"/>
            <a:ext cx="833772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㈜</a:t>
            </a:r>
            <a:r>
              <a:rPr lang="ko-KR" altLang="en-US" sz="1400" b="1" dirty="0" err="1" smtClean="0">
                <a:latin typeface="맑은 고딕" pitchFamily="50" charset="-127"/>
                <a:ea typeface="맑은 고딕" pitchFamily="50" charset="-127"/>
              </a:rPr>
              <a:t>해밀기획</a:t>
            </a:r>
            <a:r>
              <a:rPr lang="ko-KR" altLang="en-US" sz="1400" dirty="0" err="1" smtClean="0">
                <a:latin typeface="맑은 고딕" pitchFamily="50" charset="-127"/>
                <a:ea typeface="맑은 고딕" pitchFamily="50" charset="-127"/>
              </a:rPr>
              <a:t>의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 사업 중 교육학원 사업의 필요성이 증대되어 별도의 교육학원법인을 설립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프로그램 </a:t>
            </a:r>
            <a:endParaRPr lang="en-US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           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제작에 필요한 인재 공급 및 메니지먼트사로 발전 하고자 합니다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현재 정부정책자금 중 </a:t>
            </a: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</a:rPr>
              <a:t>한국예술인 복지재단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통한 예술인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연기자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 재 교육프로그램과 </a:t>
            </a: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</a:rPr>
              <a:t>㈜</a:t>
            </a:r>
            <a:r>
              <a:rPr lang="ko-KR" altLang="en-US" sz="1400" b="1" dirty="0" err="1" smtClean="0">
                <a:latin typeface="맑은 고딕" pitchFamily="50" charset="-127"/>
                <a:ea typeface="맑은 고딕" pitchFamily="50" charset="-127"/>
              </a:rPr>
              <a:t>해밀기획의</a:t>
            </a: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무상교육 프로그램을 통해 운영자금 및 교육생 확보하고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별도의 입시생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연기자 지망생반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중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장년반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아역반등을 교육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후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b="1" kern="0" dirty="0"/>
              <a:t>Financial loan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에서 투자한 프로그램에 </a:t>
            </a:r>
            <a:r>
              <a:rPr lang="ko-KR" altLang="en-US" sz="1400" dirty="0" err="1" smtClean="0">
                <a:latin typeface="맑은 고딕" pitchFamily="50" charset="-127"/>
                <a:ea typeface="맑은 고딕" pitchFamily="50" charset="-127"/>
              </a:rPr>
              <a:t>케스팅하여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 최고의 교육학원으로 발전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육성하고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자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한다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4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AutoShape 50"/>
          <p:cNvSpPr>
            <a:spLocks noChangeArrowheads="1"/>
          </p:cNvSpPr>
          <p:nvPr/>
        </p:nvSpPr>
        <p:spPr bwMode="auto">
          <a:xfrm>
            <a:off x="6156176" y="4848700"/>
            <a:ext cx="2520280" cy="623699"/>
          </a:xfrm>
          <a:prstGeom prst="cube">
            <a:avLst>
              <a:gd name="adj" fmla="val 0"/>
            </a:avLst>
          </a:prstGeom>
          <a:solidFill>
            <a:srgbClr val="99CC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 sz="1200" b="1" dirty="0">
              <a:solidFill>
                <a:schemeClr val="bg1"/>
              </a:solidFill>
              <a:latin typeface="Arial" charset="0"/>
              <a:ea typeface="굴림" charset="-127"/>
            </a:endParaRPr>
          </a:p>
        </p:txBody>
      </p:sp>
      <p:sp>
        <p:nvSpPr>
          <p:cNvPr id="34" name="AutoShape 51"/>
          <p:cNvSpPr>
            <a:spLocks noChangeArrowheads="1"/>
          </p:cNvSpPr>
          <p:nvPr/>
        </p:nvSpPr>
        <p:spPr bwMode="auto">
          <a:xfrm>
            <a:off x="395536" y="4848700"/>
            <a:ext cx="2233116" cy="623699"/>
          </a:xfrm>
          <a:prstGeom prst="cube">
            <a:avLst>
              <a:gd name="adj" fmla="val 0"/>
            </a:avLst>
          </a:prstGeom>
          <a:solidFill>
            <a:srgbClr val="FF6600">
              <a:alpha val="1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 sz="1200" b="1" dirty="0">
              <a:solidFill>
                <a:schemeClr val="bg1"/>
              </a:solidFill>
              <a:latin typeface="Arial" charset="0"/>
              <a:ea typeface="굴림" charset="-127"/>
            </a:endParaRPr>
          </a:p>
        </p:txBody>
      </p:sp>
      <p:sp>
        <p:nvSpPr>
          <p:cNvPr id="37" name="Line 52"/>
          <p:cNvSpPr>
            <a:spLocks noChangeShapeType="1"/>
          </p:cNvSpPr>
          <p:nvPr/>
        </p:nvSpPr>
        <p:spPr bwMode="auto">
          <a:xfrm flipV="1">
            <a:off x="1978595" y="4654726"/>
            <a:ext cx="5777112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ko-KR" altLang="en-US" dirty="0"/>
          </a:p>
        </p:txBody>
      </p:sp>
      <p:sp>
        <p:nvSpPr>
          <p:cNvPr id="38" name="Line 53"/>
          <p:cNvSpPr>
            <a:spLocks noChangeShapeType="1"/>
          </p:cNvSpPr>
          <p:nvPr/>
        </p:nvSpPr>
        <p:spPr bwMode="auto">
          <a:xfrm>
            <a:off x="4705129" y="4403109"/>
            <a:ext cx="0" cy="503238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ko-KR" altLang="en-US" dirty="0"/>
          </a:p>
        </p:txBody>
      </p:sp>
      <p:sp>
        <p:nvSpPr>
          <p:cNvPr id="39" name="Line 54"/>
          <p:cNvSpPr>
            <a:spLocks noChangeShapeType="1"/>
          </p:cNvSpPr>
          <p:nvPr/>
        </p:nvSpPr>
        <p:spPr bwMode="auto">
          <a:xfrm flipH="1">
            <a:off x="1978594" y="4654726"/>
            <a:ext cx="0" cy="274749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ko-KR" altLang="en-US" dirty="0"/>
          </a:p>
        </p:txBody>
      </p:sp>
      <p:sp>
        <p:nvSpPr>
          <p:cNvPr id="40" name="Line 55"/>
          <p:cNvSpPr>
            <a:spLocks noChangeShapeType="1"/>
          </p:cNvSpPr>
          <p:nvPr/>
        </p:nvSpPr>
        <p:spPr bwMode="auto">
          <a:xfrm>
            <a:off x="7755707" y="4654727"/>
            <a:ext cx="0" cy="274747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ko-KR" altLang="en-US" dirty="0"/>
          </a:p>
        </p:txBody>
      </p:sp>
      <p:sp>
        <p:nvSpPr>
          <p:cNvPr id="41" name="AutoShape 64"/>
          <p:cNvSpPr>
            <a:spLocks noChangeArrowheads="1"/>
          </p:cNvSpPr>
          <p:nvPr/>
        </p:nvSpPr>
        <p:spPr bwMode="auto">
          <a:xfrm flipH="1" flipV="1">
            <a:off x="6300192" y="4848695"/>
            <a:ext cx="2376262" cy="623699"/>
          </a:xfrm>
          <a:prstGeom prst="parallelogram">
            <a:avLst>
              <a:gd name="adj" fmla="val 0"/>
            </a:avLst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r>
              <a:rPr lang="ko-KR" altLang="en-US" sz="1400" dirty="0" err="1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해밀</a:t>
            </a:r>
            <a:r>
              <a:rPr lang="en-US" altLang="ko-KR" sz="140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ACADEMY</a:t>
            </a:r>
            <a:endParaRPr lang="ko-KR" altLang="en-US" sz="1400" dirty="0" smtClean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>
              <a:defRPr/>
            </a:pPr>
            <a:r>
              <a:rPr lang="en-US" altLang="ko-KR" sz="1050" b="1" dirty="0" smtClean="0">
                <a:solidFill>
                  <a:srgbClr val="FFFFFF"/>
                </a:solidFill>
              </a:rPr>
              <a:t>(</a:t>
            </a:r>
            <a:r>
              <a:rPr lang="ko-KR" altLang="en-US" sz="1050" b="1" dirty="0" smtClean="0">
                <a:solidFill>
                  <a:srgbClr val="FFFFFF"/>
                </a:solidFill>
              </a:rPr>
              <a:t>안정적 교육생 확보 및 출구확보</a:t>
            </a:r>
            <a:r>
              <a:rPr lang="en-US" altLang="ko-KR" sz="1050" b="1" dirty="0" smtClean="0">
                <a:solidFill>
                  <a:srgbClr val="FFFFFF"/>
                </a:solidFill>
              </a:rPr>
              <a:t>)</a:t>
            </a:r>
            <a:endParaRPr lang="en-US" altLang="ko-KR" sz="1050" b="1" dirty="0">
              <a:solidFill>
                <a:srgbClr val="FFFFFF"/>
              </a:solidFill>
            </a:endParaRPr>
          </a:p>
        </p:txBody>
      </p:sp>
      <p:sp>
        <p:nvSpPr>
          <p:cNvPr id="42" name="AutoShape 66"/>
          <p:cNvSpPr>
            <a:spLocks noChangeArrowheads="1"/>
          </p:cNvSpPr>
          <p:nvPr/>
        </p:nvSpPr>
        <p:spPr bwMode="auto">
          <a:xfrm flipH="1">
            <a:off x="528968" y="4831049"/>
            <a:ext cx="2314840" cy="641350"/>
          </a:xfrm>
          <a:prstGeom prst="parallelogram">
            <a:avLst>
              <a:gd name="adj" fmla="val 0"/>
            </a:avLst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ko-KR" altLang="en-US" sz="140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제작사</a:t>
            </a:r>
            <a:endParaRPr lang="en-US" altLang="ko-KR" sz="1400" dirty="0" smtClean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>
              <a:defRPr/>
            </a:pPr>
            <a:r>
              <a:rPr lang="en-US" altLang="ko-KR" sz="1050" b="1" dirty="0" smtClean="0">
                <a:solidFill>
                  <a:schemeClr val="bg1"/>
                </a:solidFill>
              </a:rPr>
              <a:t>(</a:t>
            </a:r>
            <a:r>
              <a:rPr lang="ko-KR" altLang="en-US" sz="1050" b="1" dirty="0" smtClean="0">
                <a:solidFill>
                  <a:schemeClr val="bg1"/>
                </a:solidFill>
              </a:rPr>
              <a:t>안정적 케스팅 환경확보</a:t>
            </a:r>
            <a:r>
              <a:rPr lang="en-US" altLang="ko-KR" sz="1050" b="1" dirty="0" smtClean="0">
                <a:solidFill>
                  <a:schemeClr val="bg1"/>
                </a:solidFill>
              </a:rPr>
              <a:t>)</a:t>
            </a:r>
            <a:endParaRPr lang="en-US" altLang="ko-KR" sz="1050" b="1" dirty="0">
              <a:solidFill>
                <a:schemeClr val="bg1"/>
              </a:solidFill>
            </a:endParaRPr>
          </a:p>
        </p:txBody>
      </p:sp>
      <p:sp>
        <p:nvSpPr>
          <p:cNvPr id="43" name="AutoShape 67"/>
          <p:cNvSpPr>
            <a:spLocks noChangeArrowheads="1"/>
          </p:cNvSpPr>
          <p:nvPr/>
        </p:nvSpPr>
        <p:spPr bwMode="auto">
          <a:xfrm>
            <a:off x="3203849" y="4848700"/>
            <a:ext cx="2448222" cy="623699"/>
          </a:xfrm>
          <a:prstGeom prst="cube">
            <a:avLst>
              <a:gd name="adj" fmla="val 0"/>
            </a:avLst>
          </a:prstGeom>
          <a:solidFill>
            <a:srgbClr val="CCFF33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ko-KR" altLang="ko-KR" sz="1200" b="1" dirty="0">
              <a:solidFill>
                <a:schemeClr val="bg1"/>
              </a:solidFill>
              <a:latin typeface="Arial" charset="0"/>
              <a:ea typeface="굴림" charset="-127"/>
            </a:endParaRPr>
          </a:p>
        </p:txBody>
      </p:sp>
      <p:sp>
        <p:nvSpPr>
          <p:cNvPr id="44" name="AutoShape 68"/>
          <p:cNvSpPr>
            <a:spLocks noChangeArrowheads="1"/>
          </p:cNvSpPr>
          <p:nvPr/>
        </p:nvSpPr>
        <p:spPr bwMode="auto">
          <a:xfrm flipH="1" flipV="1">
            <a:off x="3347864" y="4848695"/>
            <a:ext cx="2396013" cy="623699"/>
          </a:xfrm>
          <a:prstGeom prst="parallelogram">
            <a:avLst>
              <a:gd name="adj" fmla="val 0"/>
            </a:avLst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r>
              <a:rPr lang="ko-KR" altLang="en-US" sz="1400" dirty="0" smtClean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정</a:t>
            </a:r>
            <a:r>
              <a:rPr lang="ko-KR" altLang="en-US" sz="14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부</a:t>
            </a:r>
            <a:endParaRPr lang="en-US" altLang="ko-KR" sz="1400" dirty="0" smtClean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>
              <a:defRPr/>
            </a:pPr>
            <a:r>
              <a:rPr lang="en-US" altLang="ko-KR" sz="1050" b="1" dirty="0" smtClean="0">
                <a:solidFill>
                  <a:srgbClr val="FFFFFF"/>
                </a:solidFill>
              </a:rPr>
              <a:t>(</a:t>
            </a:r>
            <a:r>
              <a:rPr lang="ko-KR" altLang="en-US" sz="1050" b="1" dirty="0" smtClean="0">
                <a:solidFill>
                  <a:srgbClr val="FFFFFF"/>
                </a:solidFill>
              </a:rPr>
              <a:t>한국예술인복지재단</a:t>
            </a:r>
            <a:r>
              <a:rPr lang="en-US" altLang="ko-KR" sz="1050" b="1" dirty="0" smtClean="0">
                <a:solidFill>
                  <a:srgbClr val="FFFFFF"/>
                </a:solidFill>
              </a:rPr>
              <a:t>)</a:t>
            </a:r>
            <a:endParaRPr lang="en-US" altLang="ko-KR" sz="1050" b="1" dirty="0">
              <a:solidFill>
                <a:srgbClr val="FFFFFF"/>
              </a:solidFill>
            </a:endParaRPr>
          </a:p>
        </p:txBody>
      </p:sp>
      <p:sp>
        <p:nvSpPr>
          <p:cNvPr id="45" name="AutoShape 69"/>
          <p:cNvSpPr>
            <a:spLocks noChangeArrowheads="1"/>
          </p:cNvSpPr>
          <p:nvPr/>
        </p:nvSpPr>
        <p:spPr bwMode="auto">
          <a:xfrm>
            <a:off x="611560" y="3972772"/>
            <a:ext cx="8136904" cy="430337"/>
          </a:xfrm>
          <a:prstGeom prst="roundRect">
            <a:avLst>
              <a:gd name="adj" fmla="val 50000"/>
            </a:avLst>
          </a:prstGeom>
          <a:solidFill>
            <a:schemeClr val="accent5">
              <a:lumMod val="50000"/>
            </a:schemeClr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loan </a:t>
            </a:r>
            <a:r>
              <a:rPr lang="ko-KR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을 통해 투자한 프로그램에 지속적 케스팅 </a:t>
            </a:r>
            <a:r>
              <a:rPr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!!!</a:t>
            </a:r>
            <a:endParaRPr lang="en-US" altLang="ko-K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3347864" y="5543837"/>
            <a:ext cx="2396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예술인 복지증진을 위한 인력 </a:t>
            </a:r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확보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안정적 사업 추진</a:t>
            </a:r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취약계층 예술인 생활안정</a:t>
            </a:r>
            <a:endParaRPr lang="ko-KR" altLang="en-US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528968" y="5550331"/>
            <a:ext cx="2314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안정적 출연진 확보</a:t>
            </a:r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내용에 적합한 보조출연진 </a:t>
            </a:r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확보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제작 스텝 확보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미술 제작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 </a:t>
            </a:r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예산절감 효과</a:t>
            </a:r>
            <a:endParaRPr lang="ko-KR" altLang="en-US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6300192" y="5550331"/>
            <a:ext cx="23762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정부 지원 정책 수행</a:t>
            </a:r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자체 연기자 육성</a:t>
            </a:r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메니지먼트사로의 발전</a:t>
            </a:r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수료증 발급</a:t>
            </a:r>
            <a:endParaRPr lang="ko-KR" altLang="en-US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9" name="Freeform 93"/>
          <p:cNvSpPr>
            <a:spLocks/>
          </p:cNvSpPr>
          <p:nvPr/>
        </p:nvSpPr>
        <p:spPr bwMode="auto">
          <a:xfrm rot="10800000">
            <a:off x="2500863" y="3092306"/>
            <a:ext cx="4392613" cy="793798"/>
          </a:xfrm>
          <a:custGeom>
            <a:avLst/>
            <a:gdLst>
              <a:gd name="T0" fmla="*/ 2183218 w 5034"/>
              <a:gd name="T1" fmla="*/ 0 h 1908"/>
              <a:gd name="T2" fmla="*/ 1278343 w 5034"/>
              <a:gd name="T3" fmla="*/ 217011 h 1908"/>
              <a:gd name="T4" fmla="*/ 1555826 w 5034"/>
              <a:gd name="T5" fmla="*/ 217011 h 1908"/>
              <a:gd name="T6" fmla="*/ 0 w 5034"/>
              <a:gd name="T7" fmla="*/ 1081087 h 1908"/>
              <a:gd name="T8" fmla="*/ 4392613 w 5034"/>
              <a:gd name="T9" fmla="*/ 1081087 h 1908"/>
              <a:gd name="T10" fmla="*/ 2817590 w 5034"/>
              <a:gd name="T11" fmla="*/ 217011 h 1908"/>
              <a:gd name="T12" fmla="*/ 3152664 w 5034"/>
              <a:gd name="T13" fmla="*/ 223810 h 1908"/>
              <a:gd name="T14" fmla="*/ 2183218 w 5034"/>
              <a:gd name="T15" fmla="*/ 0 h 19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034"/>
              <a:gd name="T25" fmla="*/ 0 h 1908"/>
              <a:gd name="T26" fmla="*/ 5034 w 5034"/>
              <a:gd name="T27" fmla="*/ 1908 h 19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034" h="1908">
                <a:moveTo>
                  <a:pt x="2502" y="0"/>
                </a:moveTo>
                <a:lnTo>
                  <a:pt x="1465" y="383"/>
                </a:lnTo>
                <a:lnTo>
                  <a:pt x="1783" y="383"/>
                </a:lnTo>
                <a:lnTo>
                  <a:pt x="0" y="1908"/>
                </a:lnTo>
                <a:lnTo>
                  <a:pt x="5034" y="1908"/>
                </a:lnTo>
                <a:lnTo>
                  <a:pt x="3229" y="383"/>
                </a:lnTo>
                <a:lnTo>
                  <a:pt x="3613" y="395"/>
                </a:lnTo>
                <a:lnTo>
                  <a:pt x="2502" y="0"/>
                </a:lnTo>
                <a:close/>
              </a:path>
            </a:pathLst>
          </a:custGeom>
          <a:gradFill rotWithShape="1">
            <a:gsLst>
              <a:gs pos="0">
                <a:srgbClr val="6C6C6C"/>
              </a:gs>
              <a:gs pos="100000">
                <a:srgbClr val="EAEAEA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50" name="모서리가 둥근 직사각형 49"/>
          <p:cNvSpPr/>
          <p:nvPr/>
        </p:nvSpPr>
        <p:spPr>
          <a:xfrm>
            <a:off x="410736" y="1365825"/>
            <a:ext cx="8337728" cy="1728192"/>
          </a:xfrm>
          <a:prstGeom prst="roundRect">
            <a:avLst>
              <a:gd name="adj" fmla="val 12050"/>
            </a:avLst>
          </a:prstGeom>
          <a:noFill/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241651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10482" y="1"/>
            <a:ext cx="9154482" cy="476671"/>
          </a:xfrm>
          <a:solidFill>
            <a:schemeClr val="accent5">
              <a:lumMod val="50000"/>
            </a:schemeClr>
          </a:solidFill>
        </p:spPr>
        <p:txBody>
          <a:bodyPr anchor="b">
            <a:normAutofit/>
          </a:bodyPr>
          <a:lstStyle/>
          <a:p>
            <a:pPr algn="l"/>
            <a:r>
              <a:rPr lang="ko-KR" altLang="en-US" sz="1400" b="1" dirty="0" smtClean="0">
                <a:solidFill>
                  <a:schemeClr val="bg2"/>
                </a:solidFill>
              </a:rPr>
              <a:t>㈜ </a:t>
            </a:r>
            <a:r>
              <a:rPr lang="ko-KR" altLang="en-US" sz="1400" b="1" dirty="0" err="1" smtClean="0">
                <a:solidFill>
                  <a:schemeClr val="bg2"/>
                </a:solidFill>
              </a:rPr>
              <a:t>해밀기획</a:t>
            </a:r>
            <a:r>
              <a:rPr lang="en-US" altLang="ko-KR" sz="1400" b="1" dirty="0" smtClean="0">
                <a:solidFill>
                  <a:schemeClr val="bg2"/>
                </a:solidFill>
              </a:rPr>
              <a:t>                                                                                                    BUSINESS  PROFILE</a:t>
            </a:r>
            <a:endParaRPr lang="ko-KR" altLang="en-US" sz="1400" b="1" dirty="0">
              <a:solidFill>
                <a:schemeClr val="bg2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79512" y="611396"/>
            <a:ext cx="2610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latin typeface="+mj-ea"/>
                <a:ea typeface="+mj-ea"/>
              </a:rPr>
              <a:t>2</a:t>
            </a:r>
            <a:r>
              <a:rPr lang="en-US" altLang="ko-KR" dirty="0" smtClean="0">
                <a:latin typeface="+mj-ea"/>
                <a:ea typeface="+mj-ea"/>
              </a:rPr>
              <a:t>. </a:t>
            </a:r>
            <a:r>
              <a:rPr lang="ko-KR" altLang="en-US" dirty="0" err="1" smtClean="0">
                <a:latin typeface="+mj-ea"/>
                <a:ea typeface="+mj-ea"/>
              </a:rPr>
              <a:t>해밀</a:t>
            </a:r>
            <a:r>
              <a:rPr lang="en-US" altLang="ko-KR" dirty="0" smtClean="0">
                <a:latin typeface="+mj-ea"/>
                <a:ea typeface="+mj-ea"/>
              </a:rPr>
              <a:t>academy </a:t>
            </a:r>
            <a:r>
              <a:rPr lang="ko-KR" altLang="en-US" dirty="0" smtClean="0">
                <a:latin typeface="+mj-ea"/>
                <a:ea typeface="+mj-ea"/>
              </a:rPr>
              <a:t>차별성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8676456" y="6274480"/>
            <a:ext cx="504056" cy="610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39552" y="1124744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1, </a:t>
            </a:r>
            <a:r>
              <a:rPr lang="en-US" altLang="ko-KR" sz="1400" b="1" kern="0" dirty="0"/>
              <a:t>Financial loan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을 통한 제작 프로그램 확보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케스팅 및 인력공급 </a:t>
            </a:r>
            <a:endParaRPr lang="en-US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2,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현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재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 ㈜</a:t>
            </a:r>
            <a:r>
              <a:rPr lang="ko-KR" altLang="en-US" sz="1400" dirty="0" err="1" smtClean="0">
                <a:latin typeface="맑은 고딕" pitchFamily="50" charset="-127"/>
                <a:ea typeface="맑은 고딕" pitchFamily="50" charset="-127"/>
              </a:rPr>
              <a:t>해밀기획은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 영화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.CF.M/V.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드라마 등에 필요한 케스팅 및 인력을 기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존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학원에서 공급 중 이며    </a:t>
            </a:r>
            <a:endParaRPr lang="en-US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앞으로 본 학원에서 직접공급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(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년간 보조 및 조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단역 포함 약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10,000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명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)-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교육생 출구 확보</a:t>
            </a:r>
            <a:endParaRPr lang="en-US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3,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정부 지원사업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한국예술인복지재단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을 통한 안정적 수입원 확보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4,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정부 지원 컨텐츠 개발사업의 프로그램 제안서 작성 전문인력 확보</a:t>
            </a:r>
            <a:endParaRPr lang="en-US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5,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각 방송사 감독 및 국장급 임원 네트워크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확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립</a:t>
            </a:r>
            <a:endParaRPr lang="en-US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6,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대학교 업무협약 체결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–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학점제 운영</a:t>
            </a:r>
            <a:endParaRPr lang="en-US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7,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관련 학과 교수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전문 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위원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드라마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영화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.CF.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연극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뮤지컬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…)</a:t>
            </a:r>
            <a:r>
              <a:rPr lang="ko-KR" altLang="en-US" sz="14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회원 확보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– 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특별반 강의 및 특강</a:t>
            </a:r>
            <a:endParaRPr lang="en-US" altLang="ko-KR" sz="14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539552" y="1124744"/>
            <a:ext cx="8136904" cy="1800200"/>
          </a:xfrm>
          <a:prstGeom prst="roundRect">
            <a:avLst>
              <a:gd name="adj" fmla="val 12050"/>
            </a:avLst>
          </a:prstGeom>
          <a:noFill/>
          <a:ln w="31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1899154" y="3140968"/>
            <a:ext cx="6777302" cy="720197"/>
          </a:xfrm>
          <a:prstGeom prst="rect">
            <a:avLst/>
          </a:prstGeom>
          <a:ln w="3175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제작사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기획사 에 대한 단순 영업이 아닌 투자를 통한 공동제작사 지위로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교육생의 인력 배출</a:t>
            </a:r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spcBef>
                <a:spcPct val="20000"/>
              </a:spcBef>
            </a:pP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조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단역 </a:t>
            </a:r>
            <a:r>
              <a:rPr lang="ko-KR" altLang="en-US" sz="1200" dirty="0" err="1" smtClean="0">
                <a:latin typeface="맑은 고딕" pitchFamily="50" charset="-127"/>
                <a:ea typeface="맑은 고딕" pitchFamily="50" charset="-127"/>
              </a:rPr>
              <a:t>케스팅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및 출연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에 적극 참여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또한 정부 지원사업 등을 통해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수익을 창출하는 </a:t>
            </a:r>
            <a:r>
              <a:rPr lang="ko-KR" altLang="en-US" sz="1200" dirty="0" err="1" smtClean="0">
                <a:latin typeface="맑은 고딕" pitchFamily="50" charset="-127"/>
                <a:ea typeface="맑은 고딕" pitchFamily="50" charset="-127"/>
              </a:rPr>
              <a:t>사업으</a:t>
            </a:r>
            <a:endParaRPr lang="en-US" altLang="ko-KR" sz="12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spcBef>
                <a:spcPct val="20000"/>
              </a:spcBef>
            </a:pPr>
            <a:r>
              <a:rPr lang="ko-KR" altLang="en-US" sz="1200" dirty="0" err="1" smtClean="0">
                <a:latin typeface="맑은 고딕" pitchFamily="50" charset="-127"/>
                <a:ea typeface="맑은 고딕" pitchFamily="50" charset="-127"/>
              </a:rPr>
              <a:t>로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향후 다양한 형태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메니지먼트 등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의 수익성 사업을 연계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지속 가능한 사업이다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.</a:t>
            </a:r>
            <a:endParaRPr lang="ko-KR" altLang="en-US" sz="1200" dirty="0">
              <a:latin typeface="맑은 고딕" pitchFamily="50" charset="-127"/>
              <a:ea typeface="맑은 고딕" pitchFamily="50" charset="-127"/>
              <a:cs typeface="한양신명조,한컴돋움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1899186" y="4005064"/>
            <a:ext cx="6777270" cy="517065"/>
          </a:xfrm>
          <a:prstGeom prst="rect">
            <a:avLst/>
          </a:prstGeom>
          <a:ln w="3175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프로그램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(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드라마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.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예능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.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영화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.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연극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.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뮤지컬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.CF..)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투자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,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기획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,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제작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,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판매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등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관련 사업에 필요한 </a:t>
            </a:r>
            <a:endParaRPr lang="en-US" altLang="ko-KR" sz="1200" dirty="0" smtClean="0">
              <a:latin typeface="맑은 고딕" pitchFamily="50" charset="-127"/>
              <a:ea typeface="맑은 고딕" pitchFamily="50" charset="-127"/>
              <a:cs typeface="한양신명조,한컴돋움"/>
            </a:endParaRPr>
          </a:p>
          <a:p>
            <a:pPr>
              <a:spcBef>
                <a:spcPct val="30000"/>
              </a:spcBef>
            </a:pP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인재육성 교육사업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(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관련 스텝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.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연기자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.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모델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..)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/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실질적 제작 참여 사업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(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미술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,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보조출연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,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케스팅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) </a:t>
            </a:r>
            <a:endParaRPr lang="en-US" altLang="ko-KR" sz="1200" dirty="0">
              <a:latin typeface="맑은 고딕" pitchFamily="50" charset="-127"/>
              <a:ea typeface="맑은 고딕" pitchFamily="50" charset="-127"/>
              <a:cs typeface="한양신명조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1899186" y="5805264"/>
            <a:ext cx="6777270" cy="757130"/>
          </a:xfrm>
          <a:prstGeom prst="rect">
            <a:avLst/>
          </a:prstGeom>
          <a:ln w="3175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문화산업 관련 아이템으로 향후 본사 금융상품을 통한 직접 투자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,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자체제작 프로그램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(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드라마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.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영</a:t>
            </a:r>
            <a:endParaRPr lang="en-US" altLang="ko-KR" sz="1200" dirty="0" smtClean="0">
              <a:latin typeface="맑은 고딕" pitchFamily="50" charset="-127"/>
              <a:ea typeface="맑은 고딕" pitchFamily="50" charset="-127"/>
              <a:cs typeface="한양신명조,한컴돋움"/>
            </a:endParaRPr>
          </a:p>
          <a:p>
            <a:pPr>
              <a:spcBef>
                <a:spcPct val="30000"/>
              </a:spcBef>
            </a:pP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화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.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연극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.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뮤지컬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…)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을 기반으로 교육생의 출구를 지속적으로 확보하여 위험부담이 극히 적고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,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전</a:t>
            </a:r>
            <a:endParaRPr lang="en-US" altLang="ko-KR" sz="1200" dirty="0" smtClean="0">
              <a:latin typeface="맑은 고딕" pitchFamily="50" charset="-127"/>
              <a:ea typeface="맑은 고딕" pitchFamily="50" charset="-127"/>
              <a:cs typeface="한양신명조,한컴돋움"/>
            </a:endParaRPr>
          </a:p>
          <a:p>
            <a:pPr>
              <a:spcBef>
                <a:spcPct val="30000"/>
              </a:spcBef>
            </a:pP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문성을 기반으로 원가비용을 최소화 함으로써 투자대비 높은 수익률을 올릴 수 있다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  <a:cs typeface="한양신명조,한컴돋움"/>
              </a:rPr>
              <a:t>.</a:t>
            </a:r>
            <a:endParaRPr lang="ko-KR" altLang="en-US" sz="1200" dirty="0">
              <a:latin typeface="맑은 고딕" pitchFamily="50" charset="-127"/>
              <a:ea typeface="맑은 고딕" pitchFamily="50" charset="-127"/>
              <a:cs typeface="한양신명조,한컴돋움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539552" y="3202465"/>
            <a:ext cx="1368152" cy="3312528"/>
            <a:chOff x="539552" y="3202465"/>
            <a:chExt cx="1368152" cy="3312528"/>
          </a:xfrm>
        </p:grpSpPr>
        <p:sp>
          <p:nvSpPr>
            <p:cNvPr id="24" name="AutoShape 17"/>
            <p:cNvSpPr>
              <a:spLocks noChangeArrowheads="1"/>
            </p:cNvSpPr>
            <p:nvPr/>
          </p:nvSpPr>
          <p:spPr bwMode="auto">
            <a:xfrm rot="16200000" flipV="1">
              <a:off x="1546550" y="3411969"/>
              <a:ext cx="500065" cy="206383"/>
            </a:xfrm>
            <a:prstGeom prst="triangle">
              <a:avLst>
                <a:gd name="adj" fmla="val 50000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dirty="0"/>
            </a:p>
          </p:txBody>
        </p:sp>
        <p:sp>
          <p:nvSpPr>
            <p:cNvPr id="26" name="Oval 12"/>
            <p:cNvSpPr>
              <a:spLocks noChangeArrowheads="1"/>
            </p:cNvSpPr>
            <p:nvPr/>
          </p:nvSpPr>
          <p:spPr bwMode="auto">
            <a:xfrm>
              <a:off x="539552" y="3202465"/>
              <a:ext cx="999876" cy="625389"/>
            </a:xfrm>
            <a:prstGeom prst="ellipse">
              <a:avLst/>
            </a:prstGeom>
            <a:solidFill>
              <a:srgbClr val="006666"/>
            </a:solidFill>
            <a:ln w="57150">
              <a:solidFill>
                <a:srgbClr val="DDDDDD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ko-KR" altLang="en-US" sz="12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수익성</a:t>
              </a:r>
              <a:endPara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algn="ctr"/>
              <a:r>
                <a:rPr lang="ko-KR" altLang="en-US" sz="1200" b="1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극대화</a:t>
              </a:r>
            </a:p>
          </p:txBody>
        </p:sp>
        <p:sp>
          <p:nvSpPr>
            <p:cNvPr id="27" name="Oval 13"/>
            <p:cNvSpPr>
              <a:spLocks noChangeArrowheads="1"/>
            </p:cNvSpPr>
            <p:nvPr/>
          </p:nvSpPr>
          <p:spPr bwMode="auto">
            <a:xfrm>
              <a:off x="539552" y="3933056"/>
              <a:ext cx="999876" cy="589073"/>
            </a:xfrm>
            <a:prstGeom prst="ellipse">
              <a:avLst/>
            </a:prstGeom>
            <a:solidFill>
              <a:srgbClr val="EA5F00"/>
            </a:solidFill>
            <a:ln w="57150">
              <a:solidFill>
                <a:srgbClr val="DDDDDD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ko-KR" altLang="en-US" sz="12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사업영역</a:t>
              </a:r>
              <a:endParaRPr lang="en-US" altLang="ko-KR" sz="12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algn="ctr"/>
              <a:r>
                <a:rPr lang="ko-KR" altLang="en-US" sz="12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광범위</a:t>
              </a:r>
              <a:endPara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8" name="Oval 15"/>
            <p:cNvSpPr>
              <a:spLocks noChangeArrowheads="1"/>
            </p:cNvSpPr>
            <p:nvPr/>
          </p:nvSpPr>
          <p:spPr bwMode="auto">
            <a:xfrm>
              <a:off x="539552" y="5877272"/>
              <a:ext cx="1008757" cy="637721"/>
            </a:xfrm>
            <a:prstGeom prst="ellipse">
              <a:avLst/>
            </a:prstGeom>
            <a:solidFill>
              <a:srgbClr val="9E004F"/>
            </a:solidFill>
            <a:ln w="57150">
              <a:solidFill>
                <a:srgbClr val="DDDDDD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ko-KR" altLang="en-US" sz="1200" b="1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높은</a:t>
              </a:r>
            </a:p>
            <a:p>
              <a:pPr algn="ctr"/>
              <a:r>
                <a:rPr lang="ko-KR" altLang="en-US" sz="1200" b="1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부가가치</a:t>
              </a:r>
            </a:p>
          </p:txBody>
        </p:sp>
        <p:sp>
          <p:nvSpPr>
            <p:cNvPr id="29" name="Oval 14"/>
            <p:cNvSpPr>
              <a:spLocks noChangeArrowheads="1"/>
            </p:cNvSpPr>
            <p:nvPr/>
          </p:nvSpPr>
          <p:spPr bwMode="auto">
            <a:xfrm>
              <a:off x="539552" y="4834939"/>
              <a:ext cx="999876" cy="644766"/>
            </a:xfrm>
            <a:prstGeom prst="ellipse">
              <a:avLst/>
            </a:prstGeom>
            <a:solidFill>
              <a:srgbClr val="004D74"/>
            </a:solidFill>
            <a:ln w="57150">
              <a:solidFill>
                <a:srgbClr val="DDDDDD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/>
              <a:r>
                <a:rPr lang="ko-KR" altLang="en-US" sz="12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미래</a:t>
              </a:r>
              <a:endParaRPr lang="en-US" altLang="ko-KR" sz="12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algn="ctr"/>
              <a:r>
                <a:rPr lang="ko-KR" altLang="en-US" sz="1200" b="1" dirty="0" smtClean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rPr>
                <a:t>성장성</a:t>
              </a:r>
              <a:endParaRPr lang="ko-KR" altLang="en-US" sz="1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6" name="AutoShape 17"/>
            <p:cNvSpPr>
              <a:spLocks noChangeArrowheads="1"/>
            </p:cNvSpPr>
            <p:nvPr/>
          </p:nvSpPr>
          <p:spPr bwMode="auto">
            <a:xfrm rot="16200000" flipV="1">
              <a:off x="1554480" y="4151905"/>
              <a:ext cx="500065" cy="206383"/>
            </a:xfrm>
            <a:prstGeom prst="triangle">
              <a:avLst>
                <a:gd name="adj" fmla="val 50000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dirty="0"/>
            </a:p>
          </p:txBody>
        </p:sp>
        <p:sp>
          <p:nvSpPr>
            <p:cNvPr id="51" name="AutoShape 17"/>
            <p:cNvSpPr>
              <a:spLocks noChangeArrowheads="1"/>
            </p:cNvSpPr>
            <p:nvPr/>
          </p:nvSpPr>
          <p:spPr bwMode="auto">
            <a:xfrm rot="16200000" flipV="1">
              <a:off x="1546550" y="5088009"/>
              <a:ext cx="500065" cy="206383"/>
            </a:xfrm>
            <a:prstGeom prst="triangle">
              <a:avLst>
                <a:gd name="adj" fmla="val 50000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dirty="0"/>
            </a:p>
          </p:txBody>
        </p:sp>
        <p:sp>
          <p:nvSpPr>
            <p:cNvPr id="53" name="AutoShape 17"/>
            <p:cNvSpPr>
              <a:spLocks noChangeArrowheads="1"/>
            </p:cNvSpPr>
            <p:nvPr/>
          </p:nvSpPr>
          <p:spPr bwMode="auto">
            <a:xfrm rot="16200000" flipV="1">
              <a:off x="1546550" y="6090703"/>
              <a:ext cx="500065" cy="206383"/>
            </a:xfrm>
            <a:prstGeom prst="triangle">
              <a:avLst>
                <a:gd name="adj" fmla="val 50000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dirty="0"/>
            </a:p>
          </p:txBody>
        </p:sp>
      </p:grpSp>
      <p:sp>
        <p:nvSpPr>
          <p:cNvPr id="54" name="직사각형 53"/>
          <p:cNvSpPr/>
          <p:nvPr/>
        </p:nvSpPr>
        <p:spPr>
          <a:xfrm>
            <a:off x="1899154" y="4653136"/>
            <a:ext cx="6777302" cy="997196"/>
          </a:xfrm>
          <a:prstGeom prst="rect">
            <a:avLst/>
          </a:prstGeom>
          <a:ln w="3175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Bef>
                <a:spcPct val="30000"/>
              </a:spcBef>
            </a:pPr>
            <a:r>
              <a: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문화산업은 미래 성장동력 사업으로 중</a:t>
            </a:r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,</a:t>
            </a:r>
            <a:r>
              <a: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소형 기획사로의 성장</a:t>
            </a:r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 </a:t>
            </a:r>
            <a:r>
              <a: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및 좋은 작품 선정을 통한 해외 </a:t>
            </a:r>
            <a:endParaRPr lang="en-US" altLang="ko-KR" sz="12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한양신명조,한컴돋움"/>
            </a:endParaRPr>
          </a:p>
          <a:p>
            <a:pPr lvl="0">
              <a:spcBef>
                <a:spcPct val="30000"/>
              </a:spcBef>
            </a:pPr>
            <a:r>
              <a: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수출</a:t>
            </a:r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(</a:t>
            </a:r>
            <a:r>
              <a: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난타</a:t>
            </a:r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,</a:t>
            </a:r>
            <a:r>
              <a: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대장금</a:t>
            </a:r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..)</a:t>
            </a:r>
            <a:r>
              <a: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 </a:t>
            </a:r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/ </a:t>
            </a:r>
            <a:r>
              <a: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연관 분야의 진출</a:t>
            </a:r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(</a:t>
            </a:r>
            <a:r>
              <a: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왕의 남자</a:t>
            </a:r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-</a:t>
            </a:r>
            <a:r>
              <a: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연극에서 영화로 </a:t>
            </a:r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1000</a:t>
            </a:r>
            <a:r>
              <a: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만 관객 유치</a:t>
            </a:r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) / </a:t>
            </a:r>
          </a:p>
          <a:p>
            <a:pPr lvl="0">
              <a:spcBef>
                <a:spcPct val="30000"/>
              </a:spcBef>
            </a:pPr>
            <a:r>
              <a: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여러 작품을 통한 스타 발굴 등</a:t>
            </a:r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.…</a:t>
            </a:r>
            <a:r>
              <a: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 본사의 금융상품 투자를 통해 성공한 기획사</a:t>
            </a:r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,</a:t>
            </a:r>
            <a:r>
              <a: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제작사 및 자체</a:t>
            </a:r>
            <a:endParaRPr lang="en-US" altLang="ko-KR" sz="12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한양신명조,한컴돋움"/>
            </a:endParaRPr>
          </a:p>
          <a:p>
            <a:pPr lvl="0">
              <a:spcBef>
                <a:spcPct val="30000"/>
              </a:spcBef>
            </a:pPr>
            <a:r>
              <a: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 제작 프로그램을 통한 지속적 성장 가능한 사업이다</a:t>
            </a:r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한양신명조,한컴돋움"/>
              </a:rPr>
              <a:t>.</a:t>
            </a:r>
            <a:endParaRPr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한양신명조"/>
            </a:endParaRPr>
          </a:p>
        </p:txBody>
      </p:sp>
      <p:cxnSp>
        <p:nvCxnSpPr>
          <p:cNvPr id="55" name="직선 연결선 54"/>
          <p:cNvCxnSpPr/>
          <p:nvPr/>
        </p:nvCxnSpPr>
        <p:spPr bwMode="auto">
          <a:xfrm>
            <a:off x="1970592" y="6560302"/>
            <a:ext cx="5500726" cy="0"/>
          </a:xfrm>
          <a:prstGeom prst="line">
            <a:avLst/>
          </a:prstGeom>
          <a:solidFill>
            <a:srgbClr val="FFFFFF"/>
          </a:solidFill>
          <a:ln w="12700" cap="flat" cmpd="sng" algn="ctr">
            <a:solidFill>
              <a:srgbClr val="C0C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="" xmlns:p14="http://schemas.microsoft.com/office/powerpoint/2010/main" val="348602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2442</Words>
  <Application>Microsoft Office PowerPoint</Application>
  <PresentationFormat>화면 슬라이드 쇼(4:3)</PresentationFormat>
  <Paragraphs>377</Paragraphs>
  <Slides>18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Office 테마</vt:lpstr>
      <vt:lpstr>슬라이드 1</vt:lpstr>
      <vt:lpstr>㈜ 해밀기획                                                                                                      BUSINESS  PROFILE</vt:lpstr>
      <vt:lpstr>㈜ 해밀기획                                                                                                    BUSINESS  PROFILE</vt:lpstr>
      <vt:lpstr>㈜ 해밀기획                                                                                                    BUSINESS  PROFILE</vt:lpstr>
      <vt:lpstr>㈜ 해밀기획                                                                                                    BUSINESS  PROFILE</vt:lpstr>
      <vt:lpstr>㈜ 해밀기획                                                                                                    BUSINESS  PROFILE</vt:lpstr>
      <vt:lpstr>㈜ 해밀기획                                                                                                    BUSINESS  PROFILE</vt:lpstr>
      <vt:lpstr>㈜ 해밀기획                                                                                                    BUSINESS  PROFILE</vt:lpstr>
      <vt:lpstr>㈜ 해밀기획                                                                                                    BUSINESS  PROFILE</vt:lpstr>
      <vt:lpstr>㈜ 해밀기획                                                                                                    BUSINESS  PROFILE</vt:lpstr>
      <vt:lpstr>㈜ 해밀기획                                                                                                    BUSINESS  PROFILE</vt:lpstr>
      <vt:lpstr>㈜ 해밀기획                                                                                                    BUSINESS  PROFILE</vt:lpstr>
      <vt:lpstr>㈜ 해밀기획                                                                                                    BUSINESS  PROFILE</vt:lpstr>
      <vt:lpstr>㈜ 해밀기획                                                                                                    BUSINESS  PROFILE</vt:lpstr>
      <vt:lpstr>㈜ 해밀기획                                                                                                    BUSINESS  PROFILE</vt:lpstr>
      <vt:lpstr>㈜ 해밀기획                                                                                                    BUSINESS  PROFILE</vt:lpstr>
      <vt:lpstr>㈜ 해밀기획                                                                                                    BUSINESS  PROFILE</vt:lpstr>
      <vt:lpstr>㈜ 해밀기획                                                                                                    BUSINESS  PROFILE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my</dc:creator>
  <cp:lastModifiedBy>1</cp:lastModifiedBy>
  <cp:revision>106</cp:revision>
  <dcterms:created xsi:type="dcterms:W3CDTF">2015-01-08T01:43:59Z</dcterms:created>
  <dcterms:modified xsi:type="dcterms:W3CDTF">2015-04-22T19:00:16Z</dcterms:modified>
</cp:coreProperties>
</file>