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462" r:id="rId2"/>
    <p:sldId id="463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B01"/>
    <a:srgbClr val="227C4E"/>
    <a:srgbClr val="FA9101"/>
    <a:srgbClr val="7F6000"/>
    <a:srgbClr val="006A33"/>
    <a:srgbClr val="FD9C15"/>
    <a:srgbClr val="A2D860"/>
    <a:srgbClr val="E6AF00"/>
    <a:srgbClr val="41719C"/>
    <a:srgbClr val="007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708" autoAdjust="0"/>
  </p:normalViewPr>
  <p:slideViewPr>
    <p:cSldViewPr snapToGrid="0">
      <p:cViewPr varScale="1">
        <p:scale>
          <a:sx n="107" d="100"/>
          <a:sy n="107" d="100"/>
        </p:scale>
        <p:origin x="12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7.82609" units="1/cm"/>
          <inkml:channelProperty channel="Y" name="resolution" value="25.11628" units="1/cm"/>
          <inkml:channelProperty channel="T" name="resolution" value="1" units="1/dev"/>
        </inkml:channelProperties>
      </inkml:inkSource>
      <inkml:timestamp xml:id="ts0" timeString="2019-01-13T16:48:16.4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91764D9-86AF-480C-87C7-99856B46E926}" emma:medium="tactile" emma:mode="ink">
          <msink:context xmlns:msink="http://schemas.microsoft.com/ink/2010/main" type="writingRegion" rotatedBoundingBox="15637,10043 17566,9969 17587,10503 15658,10577"/>
        </emma:interpretation>
      </emma:emma>
    </inkml:annotationXML>
    <inkml:traceGroup>
      <inkml:annotationXML>
        <emma:emma xmlns:emma="http://www.w3.org/2003/04/emma" version="1.0">
          <emma:interpretation id="{7BB6F68A-A533-4E80-A161-4E2889B38FDF}" emma:medium="tactile" emma:mode="ink">
            <msink:context xmlns:msink="http://schemas.microsoft.com/ink/2010/main" type="paragraph" rotatedBoundingBox="15637,10043 17566,9969 17587,10503 15658,105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498C3C-C3AC-4FFF-BD80-BB12539908E7}" emma:medium="tactile" emma:mode="ink">
              <msink:context xmlns:msink="http://schemas.microsoft.com/ink/2010/main" type="line" rotatedBoundingBox="15637,10043 17566,9969 17587,10503 15658,10577"/>
            </emma:interpretation>
          </emma:emma>
        </inkml:annotationXML>
        <inkml:traceGroup>
          <inkml:annotationXML>
            <emma:emma xmlns:emma="http://www.w3.org/2003/04/emma" version="1.0">
              <emma:interpretation id="{305A5E33-41A3-4DC3-8A67-9DC9C9F6BB8C}" emma:medium="tactile" emma:mode="ink">
                <msink:context xmlns:msink="http://schemas.microsoft.com/ink/2010/main" type="inkWord" rotatedBoundingBox="15639,10091 16160,10071 16177,10534 15657,105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0 0 0</inkml:trace>
          <inkml:trace contextRef="#ctx0" brushRef="#br0" timeOffset="2023.977">-75 228 0</inkml:trace>
          <inkml:trace contextRef="#ctx0" brushRef="#br1" timeOffset="8181.476">114 265 0</inkml:trace>
          <inkml:trace contextRef="#ctx0" brushRef="#br0" timeOffset="2560.846">304 114 0</inkml:trace>
          <inkml:trace contextRef="#ctx0" brushRef="#br1" timeOffset="10984.948">-189 455 0</inkml:trace>
        </inkml:traceGroup>
        <inkml:traceGroup>
          <inkml:annotationXML>
            <emma:emma xmlns:emma="http://www.w3.org/2003/04/emma" version="1.0">
              <emma:interpretation id="{2BEE2519-6909-427E-BE17-4B0782708829}" emma:medium="tactile" emma:mode="ink">
                <msink:context xmlns:msink="http://schemas.microsoft.com/ink/2010/main" type="inkWord" rotatedBoundingBox="17016,10209 17483,10191 17495,10506 17028,105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28.575">1479 114 0</inkml:trace>
          <inkml:trace contextRef="#ctx0" brushRef="#br0" timeOffset="1091.059">1403 417 0</inkml:trace>
          <inkml:trace contextRef="#ctx0" brushRef="#br1" timeOffset="6485.176">1176 265 0</inkml:trace>
          <inkml:trace contextRef="#ctx0" brushRef="#br1" timeOffset="9752.373">1631 341 0,'0'-38'125</inkml:trace>
        </inkml:traceGroup>
        <inkml:traceGroup>
          <inkml:annotationXML>
            <emma:emma xmlns:emma="http://www.w3.org/2003/04/emma" version="1.0">
              <emma:interpretation id="{364EF8B5-E388-40C0-9585-9E0C63C23EE1}" emma:medium="tactile" emma:mode="ink">
                <msink:context xmlns:msink="http://schemas.microsoft.com/ink/2010/main" type="inkWord" rotatedBoundingBox="17552,9970 17566,9969 17567,9984 17552,9985"/>
              </emma:interpretation>
              <emma:one-of disjunction-type="recognition" id="oneOf2">
                <emma:interpretation id="interp2" emma:lang="" emma:confidence="0">
                  <emma:literal>!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1</emma:literal>
                </emma:interpretation>
                <emma:interpretation id="interp5" emma:lang="" emma:confidence="0">
                  <emma:literal>‘</emma:literal>
                </emma:interpretation>
                <emma:interpretation id="interp6" emma:lang="" emma:confidence="0">
                  <emma:literal>’</emma:literal>
                </emma:interpretation>
              </emma:one-of>
            </emma:emma>
          </inkml:annotationXML>
          <inkml:trace contextRef="#ctx0" brushRef="#br1" timeOffset="12135.081">1706-114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7.82609" units="1/cm"/>
          <inkml:channelProperty channel="Y" name="resolution" value="25.11628" units="1/cm"/>
          <inkml:channelProperty channel="T" name="resolution" value="1" units="1/dev"/>
        </inkml:channelProperties>
      </inkml:inkSource>
      <inkml:timestamp xml:id="ts0" timeString="2019-01-13T17:06:18.29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87C42C3-8C71-4CD1-B3AA-DFBE17CF530F}" emma:medium="tactile" emma:mode="ink">
          <msink:context xmlns:msink="http://schemas.microsoft.com/ink/2010/main" type="writingRegion" rotatedBoundingBox="15844,9140 17817,9135 17819,9791 15846,9797"/>
        </emma:interpretation>
      </emma:emma>
    </inkml:annotationXML>
    <inkml:traceGroup>
      <inkml:annotationXML>
        <emma:emma xmlns:emma="http://www.w3.org/2003/04/emma" version="1.0">
          <emma:interpretation id="{E232D135-6A3B-4DB0-B30E-11CD506DA079}" emma:medium="tactile" emma:mode="ink">
            <msink:context xmlns:msink="http://schemas.microsoft.com/ink/2010/main" type="paragraph" rotatedBoundingBox="15844,9140 17817,9135 17819,9791 15846,97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362738-8952-4D87-BC34-C8E3426114BD}" emma:medium="tactile" emma:mode="ink">
              <msink:context xmlns:msink="http://schemas.microsoft.com/ink/2010/main" type="line" rotatedBoundingBox="15844,9140 17817,9135 17819,9791 15846,9797"/>
            </emma:interpretation>
          </emma:emma>
        </inkml:annotationXML>
        <inkml:traceGroup>
          <inkml:annotationXML>
            <emma:emma xmlns:emma="http://www.w3.org/2003/04/emma" version="1.0">
              <emma:interpretation id="{2752ACCE-77C9-4DC5-A1BB-B72B1737DB84}" emma:medium="tactile" emma:mode="ink">
                <msink:context xmlns:msink="http://schemas.microsoft.com/ink/2010/main" type="inkWord" rotatedBoundingBox="15844,9174 16528,9172 16530,9795 15846,97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-1138-455 0</inkml:trace>
          <inkml:trace contextRef="#ctx0" brushRef="#br0" timeOffset="299.5379">-1100-228 0</inkml:trace>
          <inkml:trace contextRef="#ctx0" brushRef="#br0" timeOffset="615.496">-1214 38 0</inkml:trace>
          <inkml:trace contextRef="#ctx0" brushRef="#br0" timeOffset="-350.132">-1252-303 0</inkml:trace>
          <inkml:trace contextRef="#ctx0" brushRef="#br0" timeOffset="4932.294">-1441-569 0,'0'38'47,"0"0"-31,-38-38 0,38 38-16,0 0 15,0 0 1,-38-38-16,38 38 15,-38-38-15,38 38 0,0 0 16,-38-38-16,38 37 0,-38-37 16,38 38-16,38-38 109,0 0-93,-38-38-1,38 38-15,-38-37 0,38 37 0,0-38 32,0 38-32,-38-38 0,38 38 15,-38-38-15,38 38 16,-38-38-16,38 38 15,-1 0 1,-37-38 0,38 38-1,0 0 17,0 0 108,-38 38-124,0 0-16,0 0 15,0 0 32,38-38 31,0 0 16,0 0-78,-38-38-16,38 38 15,-38-38 1,38 38 15</inkml:trace>
        </inkml:traceGroup>
        <inkml:traceGroup>
          <inkml:annotationXML>
            <emma:emma xmlns:emma="http://www.w3.org/2003/04/emma" version="1.0">
              <emma:interpretation id="{52FA59AF-999D-4BCD-8D06-A2E5E5E09C4B}" emma:medium="tactile" emma:mode="ink">
                <msink:context xmlns:msink="http://schemas.microsoft.com/ink/2010/main" type="inkWord" rotatedBoundingBox="17248,9250 17817,9248 17818,9514 17249,9516"/>
              </emma:interpretation>
              <emma:one-of disjunction-type="recognition" id="oneOf1">
                <emma:interpretation id="interp1" emma:lang="" emma:confidence="0">
                  <emma:literal>사</emma:literal>
                </emma:interpretation>
                <emma:interpretation id="interp2" emma:lang="" emma:confidence="0">
                  <emma:literal>나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아</emma:literal>
                </emma:interpretation>
              </emma:one-of>
            </emma:emma>
          </inkml:annotationXML>
          <inkml:trace contextRef="#ctx0" brushRef="#br0" timeOffset="6985.403">-152-493 0,'0'38'47,"0"0"-47,-38-38 0,38 38 16,0 0-1,-38-38 1,38 38 0,0 0-1,0-1 110,38-37 0,-38-37-109,38 37-16,0 0 0,-38-38 0,38 38 16,-38-38-16,38 38 15,-38-38-15,0 0 31,38 38 32,-1 0-47,1 0-1,-38 38 173,0 0-173,0 0-15,0 0 16,0-1 0,38-37 218,0 0-218,-38-37-1,38 37-15,-38-38 16,38 38-1,-38-38-15,38 38 16,-38-38 31,38 38-31,-38-38-16,38 38 15</inkml:trace>
        </inkml:traceGroup>
        <inkml:traceGroup>
          <inkml:annotationXML>
            <emma:emma xmlns:emma="http://www.w3.org/2003/04/emma" version="1.0">
              <emma:interpretation id="{D76940FC-2171-41C6-A8D5-58C2D74EECBF}" emma:medium="tactile" emma:mode="ink">
                <msink:context xmlns:msink="http://schemas.microsoft.com/ink/2010/main" type="inkWord" rotatedBoundingBox="17324,9136 17680,9135 17682,9757 17325,975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920.343">-152-265 0</inkml:trace>
          <inkml:trace contextRef="#ctx0" brushRef="#br0" timeOffset="-2300.494">189-379 0</inkml:trace>
          <inkml:trace contextRef="#ctx0" brushRef="#br0" timeOffset="-1616.3708">0 0 0</inkml:trace>
          <inkml:trace contextRef="#ctx0" brushRef="#br0" timeOffset="-1116.0927">37-607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30A3D-7A0B-4061-84B5-E8149B4B9666}" type="datetimeFigureOut">
              <a:rPr lang="ko-KR" altLang="en-US" smtClean="0"/>
              <a:t>2019-01-18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97196-A6B1-48B7-8071-031F827552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80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7196-A6B1-48B7-8071-031F8275521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85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97196-A6B1-48B7-8071-031F8275521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960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70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3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1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4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1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1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80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6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7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5F4B054-F9FB-46E5-8735-D0F0CC7BBF8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2019-01-18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F194EC1-70C8-4B17-B3A9-E38E0BA10E5C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3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8.emf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customXml" Target="../ink/ink1.xml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8" Type="http://schemas.microsoft.com/office/2007/relationships/hdphoto" Target="../media/hdphoto7.wdp"/><Relationship Id="rId3" Type="http://schemas.openxmlformats.org/officeDocument/2006/relationships/image" Target="../media/image10.png"/><Relationship Id="rId21" Type="http://schemas.openxmlformats.org/officeDocument/2006/relationships/image" Target="../media/image18.png"/><Relationship Id="rId7" Type="http://schemas.microsoft.com/office/2007/relationships/hdphoto" Target="../media/hdphoto6.wdp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emf"/><Relationship Id="rId20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customXml" Target="../ink/ink2.xml"/><Relationship Id="rId5" Type="http://schemas.openxmlformats.org/officeDocument/2006/relationships/image" Target="../media/image11.png"/><Relationship Id="rId23" Type="http://schemas.microsoft.com/office/2007/relationships/hdphoto" Target="../media/hdphoto9.wdp"/><Relationship Id="rId10" Type="http://schemas.openxmlformats.org/officeDocument/2006/relationships/image" Target="../media/image15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4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ë¹¼ë¹¼ë¡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" name="Picture 2" descr="C:\Users\user\Desktop\IMG\다운로드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746" y="666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2124075"/>
            <a:ext cx="82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#01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33850" y="2133600"/>
            <a:ext cx="82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#02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1475" y="2085975"/>
            <a:ext cx="82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#03</a:t>
            </a:r>
            <a:r>
              <a:rPr lang="en-US" altLang="ko-KR" sz="1400" b="1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en-US" altLang="ko-KR" sz="140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5806" y="4947943"/>
            <a:ext cx="3524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1.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얼굴이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불긋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불긋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민감 피부를 가진 모델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등장 해 얼굴 만지며 고민하는 모습 보여줌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2.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제품을 손에 덜어 바르는 </a:t>
            </a:r>
            <a:r>
              <a:rPr lang="ko-KR" altLang="en-US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모습 </a:t>
            </a:r>
            <a:r>
              <a:rPr lang="ko-KR" altLang="en-US" sz="140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보여줌</a:t>
            </a:r>
            <a:endParaRPr lang="en-US" altLang="ko-KR" sz="140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피부에 잘 발리는 느낌 클로즈업해서 보여줌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ko-KR" altLang="en-US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151" y="4833763"/>
            <a:ext cx="35242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그린 배경 제품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스탑모션으로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아래에서 위로 올라오고 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2018</a:t>
            </a:r>
            <a:r>
              <a:rPr lang="ko-KR" altLang="en-US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년 한국 올리브영 선크림 부분</a:t>
            </a:r>
            <a:r>
              <a:rPr lang="en-US" altLang="ko-KR" sz="1400" b="1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r>
              <a:rPr lang="ko-KR" altLang="en-US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위</a:t>
            </a:r>
            <a:endParaRPr lang="en-US" altLang="ko-KR" sz="1400" b="1" dirty="0">
              <a:solidFill>
                <a:srgbClr val="C00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‘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민감피부를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위한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무기자차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’</a:t>
            </a:r>
          </a:p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그린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마일드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업 </a:t>
            </a:r>
            <a:r>
              <a:rPr lang="ko-KR" altLang="en-US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선 </a:t>
            </a:r>
            <a:endParaRPr lang="en-US" altLang="ko-KR" sz="1400" smtClean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엠블럼 제품 상단에 추가 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네온사인 디자인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깜빡 깜빡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불들어옴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428625" y="2657475"/>
            <a:ext cx="3448050" cy="2076450"/>
          </a:xfrm>
          <a:prstGeom prst="rect">
            <a:avLst/>
          </a:prstGeom>
          <a:solidFill>
            <a:srgbClr val="A2D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4210050" y="2647950"/>
            <a:ext cx="3435762" cy="2076450"/>
          </a:xfrm>
          <a:prstGeom prst="rect">
            <a:avLst/>
          </a:prstGeom>
          <a:solidFill>
            <a:srgbClr val="A2D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74" y="3118773"/>
            <a:ext cx="1652588" cy="793481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7872443" y="4927401"/>
            <a:ext cx="43338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불긋 불긋한 부분 옆 </a:t>
            </a:r>
            <a:r>
              <a:rPr lang="ko-KR" altLang="en-US" sz="1400" b="1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진정 진정</a:t>
            </a:r>
            <a:r>
              <a:rPr lang="ko-KR" altLang="en-US" sz="1400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이라는 워딩 추가 </a:t>
            </a:r>
            <a:endParaRPr lang="en-US" altLang="ko-KR" sz="1400" smtClean="0">
              <a:solidFill>
                <a:srgbClr val="C00000"/>
              </a:solidFill>
              <a:highlight>
                <a:srgbClr val="FFFF00"/>
              </a:highlight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 멘션추가 </a:t>
            </a:r>
            <a:r>
              <a:rPr lang="en-US" altLang="ko-KR" sz="1400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400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민감</a:t>
            </a:r>
            <a:r>
              <a:rPr lang="en-US" altLang="ko-KR" sz="1400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&amp;</a:t>
            </a:r>
            <a:r>
              <a:rPr lang="ko-KR" altLang="en-US" sz="1400" smtClean="0">
                <a:solidFill>
                  <a:srgbClr val="C00000"/>
                </a:solidFill>
                <a:highlight>
                  <a:srgbClr val="FFFF00"/>
                </a:highlight>
                <a:latin typeface="나눔바른펜" panose="020B0503000000000000" pitchFamily="50" charset="-127"/>
                <a:ea typeface="나눔바른펜" panose="020B0503000000000000" pitchFamily="50" charset="-127"/>
              </a:rPr>
              <a:t>예민 피부가 쓰기 적합한 그린 마일드 업 선 </a:t>
            </a:r>
            <a:endParaRPr lang="en-US" altLang="ko-KR" sz="1400" dirty="0">
              <a:solidFill>
                <a:srgbClr val="C00000"/>
              </a:solidFill>
              <a:highlight>
                <a:srgbClr val="FFFF00"/>
              </a:highlight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매끈한 피부의 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모델 보여줌과 동시</a:t>
            </a:r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lang="ko-KR" altLang="en-US" sz="140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모델 밝은 표정 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워딩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안티폴루션으로 바르는 즉시 미세먼지와 각종 유해성분 차단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!</a:t>
            </a:r>
          </a:p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전자기기로부터 나오는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청색광까지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차단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!</a:t>
            </a:r>
          </a:p>
          <a:p>
            <a:endParaRPr lang="ko-KR" altLang="en-US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337472" y="1365842"/>
            <a:ext cx="1114427" cy="1496992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7972425" y="2667000"/>
            <a:ext cx="3781422" cy="2076450"/>
          </a:xfrm>
          <a:prstGeom prst="rect">
            <a:avLst/>
          </a:prstGeom>
          <a:solidFill>
            <a:srgbClr val="A2D8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61388" y="116775"/>
            <a:ext cx="10559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>
              <a:solidFill>
                <a:srgbClr val="7F6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2400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영상</a:t>
            </a:r>
            <a:r>
              <a:rPr lang="en-US" altLang="ko-KR" sz="2400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SB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그린 마일드 업 선</a:t>
            </a:r>
            <a:r>
              <a:rPr lang="en-US" altLang="ko-KR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o-KR" altLang="en-US" sz="1600">
                <a:solidFill>
                  <a:srgbClr val="7F6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en-US" altLang="ko-KR" sz="1600">
              <a:solidFill>
                <a:srgbClr val="7F6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>
              <a:solidFill>
                <a:srgbClr val="7F6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2" l="0" r="83036">
                        <a14:foregroundMark x1="11607" y1="8466" x2="69643" y2="7937"/>
                        <a14:foregroundMark x1="33929" y1="26455" x2="34821" y2="68254"/>
                        <a14:foregroundMark x1="50893" y1="32275" x2="52679" y2="69312"/>
                        <a14:foregroundMark x1="44643" y1="38095" x2="48214" y2="59259"/>
                        <a14:foregroundMark x1="27679" y1="30159" x2="28571" y2="5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1581">
            <a:off x="2337840" y="3249662"/>
            <a:ext cx="854075" cy="1441251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2" l="0" r="83036">
                        <a14:foregroundMark x1="11607" y1="8466" x2="69643" y2="7937"/>
                        <a14:foregroundMark x1="33929" y1="26455" x2="34821" y2="68254"/>
                        <a14:foregroundMark x1="50893" y1="32275" x2="52679" y2="69312"/>
                        <a14:foregroundMark x1="44643" y1="38095" x2="48214" y2="59259"/>
                        <a14:foregroundMark x1="27679" y1="30159" x2="28571" y2="57143"/>
                      </a14:backgroundRemoval>
                    </a14:imgEffect>
                  </a14:imgLayer>
                </a14:imgProps>
              </a:ext>
            </a:extLst>
          </a:blip>
          <a:srcRect b="50710"/>
          <a:stretch/>
        </p:blipFill>
        <p:spPr>
          <a:xfrm>
            <a:off x="1541851" y="4025750"/>
            <a:ext cx="854075" cy="7103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36673" y="3116507"/>
            <a:ext cx="3772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‘</a:t>
            </a:r>
            <a:r>
              <a:rPr lang="ko-KR" altLang="en-US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민감피부를</a:t>
            </a:r>
            <a:r>
              <a:rPr lang="ko-KR" altLang="en-US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b="1">
                <a:latin typeface="나눔바른펜" panose="020B0503000000000000" pitchFamily="50" charset="-127"/>
                <a:ea typeface="나눔바른펜" panose="020B0503000000000000" pitchFamily="50" charset="-127"/>
              </a:rPr>
              <a:t>위한 </a:t>
            </a:r>
            <a:r>
              <a:rPr lang="ko-KR" altLang="en-US" b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무기자차</a:t>
            </a:r>
            <a:r>
              <a:rPr lang="en-US" altLang="ko-KR" b="1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’</a:t>
            </a:r>
            <a:endParaRPr lang="en-US" altLang="ko-KR" b="1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algn="ctr"/>
            <a:r>
              <a:rPr lang="ko-KR" altLang="en-US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그린 </a:t>
            </a:r>
            <a:r>
              <a:rPr lang="ko-KR" altLang="en-US" b="1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마일드</a:t>
            </a:r>
            <a:r>
              <a:rPr lang="ko-KR" altLang="en-US" b="1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업 선 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01" b="100000" l="9810" r="89715">
                        <a14:backgroundMark x1="34494" y1="43697" x2="30854" y2="55742"/>
                        <a14:backgroundMark x1="23576" y1="77871" x2="23101" y2="79552"/>
                        <a14:backgroundMark x1="70253" y1="63585" x2="70570" y2="71989"/>
                        <a14:backgroundMark x1="68987" y1="59104" x2="69620" y2="62745"/>
                      </a14:backgroundRemoval>
                    </a14:imgEffect>
                  </a14:imgLayer>
                </a14:imgProps>
              </a:ext>
            </a:extLst>
          </a:blip>
          <a:srcRect r="19634"/>
          <a:stretch/>
        </p:blipFill>
        <p:spPr>
          <a:xfrm>
            <a:off x="4166263" y="2667000"/>
            <a:ext cx="2924175" cy="2055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잉크 20"/>
              <p14:cNvContentPartPr/>
              <p14:nvPr/>
            </p14:nvContentPartPr>
            <p14:xfrm>
              <a:off x="5636595" y="3332052"/>
              <a:ext cx="682560" cy="205200"/>
            </p14:xfrm>
          </p:contentPart>
        </mc:Choice>
        <mc:Fallback xmlns="">
          <p:pic>
            <p:nvPicPr>
              <p:cNvPr id="21" name="잉크 2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24715" y="3320172"/>
                <a:ext cx="706320" cy="228960"/>
              </a:xfrm>
              <a:prstGeom prst="rect">
                <a:avLst/>
              </a:prstGeom>
            </p:spPr>
          </p:pic>
        </mc:Fallback>
      </mc:AlternateContent>
      <p:pic>
        <p:nvPicPr>
          <p:cNvPr id="52" name="그림 5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2" l="0" r="83036">
                        <a14:foregroundMark x1="11607" y1="8466" x2="69643" y2="7937"/>
                        <a14:foregroundMark x1="33929" y1="26455" x2="34821" y2="68254"/>
                        <a14:foregroundMark x1="50893" y1="32275" x2="52679" y2="69312"/>
                        <a14:foregroundMark x1="44643" y1="38095" x2="48214" y2="59259"/>
                        <a14:foregroundMark x1="27679" y1="30159" x2="28571" y2="5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00000">
            <a:off x="4502939" y="3832148"/>
            <a:ext cx="498351" cy="840967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6780" r="92938">
                        <a14:foregroundMark x1="74859" y1="95283" x2="22881" y2="89937"/>
                        <a14:foregroundMark x1="29944" y1="96855" x2="40960" y2="971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6811" y="2844174"/>
            <a:ext cx="2114550" cy="18995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52451" y="2871613"/>
            <a:ext cx="3524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2018</a:t>
            </a:r>
            <a:r>
              <a:rPr lang="ko-KR" altLang="en-US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년 한국 올리브영 선크림 부분</a:t>
            </a:r>
            <a:r>
              <a:rPr lang="en-US" altLang="ko-KR" sz="1400" b="1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1</a:t>
            </a:r>
            <a:r>
              <a:rPr lang="ko-KR" altLang="en-US" sz="14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위</a:t>
            </a:r>
            <a:endParaRPr lang="en-US" altLang="ko-KR" sz="1400" b="1" dirty="0">
              <a:solidFill>
                <a:srgbClr val="C00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49" name="그림 48">
            <a:extLst>
              <a:ext uri="{FF2B5EF4-FFF2-40B4-BE49-F238E27FC236}">
                <a16:creationId xmlns:a16="http://schemas.microsoft.com/office/drawing/2014/main" id="{F418D4BC-BCBC-451F-A09A-EDF45701C7C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10" b="100000" l="432" r="100000">
                        <a14:foregroundMark x1="16138" y1="56172" x2="16138" y2="56172"/>
                        <a14:foregroundMark x1="86888" y1="56172" x2="86888" y2="56172"/>
                        <a14:foregroundMark x1="71326" y1="39667" x2="37896" y2="69209"/>
                        <a14:foregroundMark x1="30692" y1="40361" x2="70893" y2="70458"/>
                        <a14:foregroundMark x1="77954" y1="53675" x2="17147" y2="52705"/>
                        <a14:foregroundMark x1="71902" y1="45076" x2="73919" y2="54646"/>
                        <a14:foregroundMark x1="83862" y1="55617" x2="89769" y2="60055"/>
                        <a14:foregroundMark x1="83862" y1="52982" x2="85879" y2="58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007" y="3145779"/>
            <a:ext cx="538554" cy="559446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86538" y="3805237"/>
            <a:ext cx="1050054" cy="9382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82224" y="2790825"/>
            <a:ext cx="2428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민감 </a:t>
            </a:r>
            <a:r>
              <a:rPr lang="en-US" altLang="ko-KR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&amp; </a:t>
            </a:r>
            <a:r>
              <a:rPr lang="ko-KR" altLang="en-US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예민 피부에</a:t>
            </a:r>
            <a:r>
              <a:rPr lang="en-US" altLang="ko-KR" sz="1200" b="1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적합</a:t>
            </a:r>
            <a:r>
              <a:rPr lang="en-US" altLang="ko-KR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!</a:t>
            </a:r>
            <a:endParaRPr lang="ko-KR" altLang="en-US" sz="1200" b="1">
              <a:solidFill>
                <a:srgbClr val="C00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63049" y="3505200"/>
            <a:ext cx="2000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진정     </a:t>
            </a:r>
            <a:r>
              <a:rPr lang="en-US" altLang="ko-KR" sz="1200" b="1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</a:t>
            </a:r>
            <a:r>
              <a:rPr lang="ko-KR" altLang="en-US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진정</a:t>
            </a:r>
            <a:endParaRPr lang="ko-KR" altLang="en-US" sz="1200" b="1">
              <a:solidFill>
                <a:srgbClr val="C00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19674" y="3305175"/>
            <a:ext cx="2000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민감          </a:t>
            </a:r>
            <a:r>
              <a:rPr lang="en-US" altLang="ko-KR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                   </a:t>
            </a:r>
            <a:r>
              <a:rPr lang="ko-KR" altLang="en-US" sz="1200" b="1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예민</a:t>
            </a:r>
            <a:endParaRPr lang="ko-KR" altLang="en-US" sz="1200" b="1">
              <a:solidFill>
                <a:srgbClr val="C00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2" l="0" r="83036">
                        <a14:foregroundMark x1="11607" y1="8466" x2="69643" y2="7937"/>
                        <a14:foregroundMark x1="33929" y1="26455" x2="34821" y2="68254"/>
                        <a14:foregroundMark x1="50893" y1="32275" x2="52679" y2="69312"/>
                        <a14:foregroundMark x1="44643" y1="38095" x2="48214" y2="59259"/>
                        <a14:foregroundMark x1="27679" y1="30159" x2="28571" y2="57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00000">
            <a:off x="10694190" y="3879773"/>
            <a:ext cx="498351" cy="840967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5131" l="9934" r="100000">
                        <a14:foregroundMark x1="15894" y1="72659" x2="21523" y2="80524"/>
                        <a14:foregroundMark x1="14238" y1="70787" x2="21192" y2="801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5269">
            <a:off x="6802587" y="4084737"/>
            <a:ext cx="355422" cy="31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264" y="1204521"/>
            <a:ext cx="1442891" cy="1149066"/>
          </a:xfrm>
          <a:prstGeom prst="rect">
            <a:avLst/>
          </a:prstGeom>
        </p:spPr>
      </p:pic>
      <p:sp>
        <p:nvSpPr>
          <p:cNvPr id="12" name="AutoShape 4" descr="ë¹¼ë¹¼ë¡ì ëí ì´ë¯¸ì§ ê²ìê²°ê³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4" name="Picture 2" descr="C:\Users\user\Desktop\IMG\다운로드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746" y="6667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3863" y="2343150"/>
            <a:ext cx="3839699" cy="21526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7675" y="3514725"/>
            <a:ext cx="876300" cy="87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" y="2047875"/>
            <a:ext cx="82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#01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95300" y="2333626"/>
            <a:ext cx="3524250" cy="22597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8"/>
          <a:srcRect l="12745" t="6293" r="6169"/>
          <a:stretch/>
        </p:blipFill>
        <p:spPr>
          <a:xfrm>
            <a:off x="714375" y="3038475"/>
            <a:ext cx="1676400" cy="12763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1500" y="4733925"/>
            <a:ext cx="35242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멘션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1 : </a:t>
            </a:r>
            <a:r>
              <a:rPr lang="ko-KR" altLang="en-US" sz="1400" dirty="0" err="1">
                <a:solidFill>
                  <a:srgbClr val="FF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진정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강한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수분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크림 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/>
            </a:r>
            <a:b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</a:b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레드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블레미쉬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클리어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수딩크림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smtClean="0">
                <a:latin typeface="나눔바른펜" panose="020B0503000000000000" pitchFamily="50" charset="-127"/>
                <a:ea typeface="나눔바른펜" panose="020B0503000000000000" pitchFamily="50" charset="-127"/>
              </a:rPr>
              <a:t>제품이 여러 개가 데굴데굴 굴러 들어와 화면 채우거나 쌓아져 있는 모습 연출 </a:t>
            </a:r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/>
            </a:r>
            <a:b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</a:br>
            <a:endParaRPr lang="en-US" altLang="ko-KR" sz="1400" smtClean="0">
              <a:solidFill>
                <a:srgbClr val="C00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smtClean="0">
                <a:solidFill>
                  <a:srgbClr val="C00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매출 기록 받으면 멘션으로 언급</a:t>
            </a:r>
            <a:endParaRPr lang="ko-KR" altLang="en-US" sz="1400" dirty="0">
              <a:solidFill>
                <a:srgbClr val="C00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6250" y="4743450"/>
            <a:ext cx="365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자막 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민감 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&amp;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여드름성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피부에게 진정 주는 수분 크림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! </a:t>
            </a:r>
          </a:p>
          <a:p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불긋불긋 민감한 모델 피부에 제형 찍어 바르는 모습 보여줌 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제형 클로즈업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48650" y="4772025"/>
            <a:ext cx="3943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민감했던 피부가 진정되는 모델 피부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확대컷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(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매끈하고 반짝거리는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, 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촉촉하고 진정된 피부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연출 필요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)</a:t>
            </a:r>
          </a:p>
          <a:p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병풀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일러스트와 함께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워딩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워딩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: 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자연 </a:t>
            </a:r>
            <a:r>
              <a:rPr lang="ko-KR" altLang="en-US" sz="1400" dirty="0" err="1">
                <a:latin typeface="나눔바른펜" panose="020B0503000000000000" pitchFamily="50" charset="-127"/>
                <a:ea typeface="나눔바른펜" panose="020B0503000000000000" pitchFamily="50" charset="-127"/>
              </a:rPr>
              <a:t>유래성분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81%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로 </a:t>
            </a:r>
            <a:endParaRPr lang="en-US" altLang="ko-KR" sz="1400" dirty="0"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민감해진 피부 진정 효과 탁월</a:t>
            </a:r>
            <a:r>
              <a:rPr lang="en-US" altLang="ko-KR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!</a:t>
            </a:r>
            <a:r>
              <a:rPr lang="ko-KR" altLang="en-US" sz="1400" dirty="0"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9"/>
          <a:srcRect l="45939"/>
          <a:stretch/>
        </p:blipFill>
        <p:spPr>
          <a:xfrm>
            <a:off x="8350137" y="3267935"/>
            <a:ext cx="1192227" cy="1295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3850" y="2057400"/>
            <a:ext cx="82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#02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5325" y="2047875"/>
            <a:ext cx="82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latin typeface="나눔바른펜" panose="020B0503000000000000" pitchFamily="50" charset="-127"/>
                <a:ea typeface="나눔바른펜" panose="020B0503000000000000" pitchFamily="50" charset="-127"/>
              </a:rPr>
              <a:t>#03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58741" y="3660781"/>
            <a:ext cx="876300" cy="876300"/>
          </a:xfrm>
          <a:prstGeom prst="rect">
            <a:avLst/>
          </a:prstGeom>
        </p:spPr>
      </p:pic>
      <p:sp>
        <p:nvSpPr>
          <p:cNvPr id="31" name="직사각형 30"/>
          <p:cNvSpPr/>
          <p:nvPr/>
        </p:nvSpPr>
        <p:spPr>
          <a:xfrm>
            <a:off x="8343900" y="2324101"/>
            <a:ext cx="3524250" cy="2259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Picture 2" descr="C:\Users\user\Desktop\IMG\다운로드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21" y="2423971"/>
            <a:ext cx="471630" cy="4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user\Desktop\IMG\다운로드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170" y="2357295"/>
            <a:ext cx="528779" cy="5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1388" y="116775"/>
            <a:ext cx="10559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>
              <a:solidFill>
                <a:srgbClr val="7F6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ko-KR" altLang="en-US" sz="2400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영상</a:t>
            </a:r>
            <a:r>
              <a:rPr lang="en-US" altLang="ko-KR" sz="2400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SB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  </a:t>
            </a:r>
            <a:r>
              <a:rPr lang="ko-KR" altLang="en-US" b="1">
                <a:solidFill>
                  <a:schemeClr val="accent6">
                    <a:lumMod val="50000"/>
                  </a:schemeClr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레드 블레미쉬 수딩 크림</a:t>
            </a:r>
            <a:r>
              <a:rPr lang="ko-KR" altLang="en-US" sz="1600">
                <a:solidFill>
                  <a:srgbClr val="7F6000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endParaRPr lang="en-US" altLang="ko-KR" sz="1600">
              <a:solidFill>
                <a:srgbClr val="7F6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>
              <a:solidFill>
                <a:srgbClr val="7F6000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10"/>
          <a:srcRect l="38261" t="33071" r="40603" b="33733"/>
          <a:stretch/>
        </p:blipFill>
        <p:spPr>
          <a:xfrm>
            <a:off x="9169306" y="2449106"/>
            <a:ext cx="641445" cy="6687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36461" y="3163729"/>
            <a:ext cx="26860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자연 </a:t>
            </a:r>
            <a:r>
              <a:rPr lang="ko-KR" altLang="en-US" sz="1400" dirty="0" err="1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유래성분</a:t>
            </a:r>
            <a:r>
              <a:rPr lang="ko-KR" altLang="en-US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</a:t>
            </a:r>
            <a:r>
              <a:rPr lang="en-US" altLang="ko-KR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81%</a:t>
            </a:r>
            <a:r>
              <a:rPr lang="ko-KR" altLang="en-US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로 </a:t>
            </a:r>
            <a:endParaRPr lang="en-US" altLang="ko-KR" sz="1400" dirty="0">
              <a:solidFill>
                <a:srgbClr val="227C4E"/>
              </a:solidFill>
              <a:latin typeface="나눔바른펜" panose="020B0503000000000000" pitchFamily="50" charset="-127"/>
              <a:ea typeface="나눔바른펜" panose="020B0503000000000000" pitchFamily="50" charset="-127"/>
            </a:endParaRPr>
          </a:p>
          <a:p>
            <a:r>
              <a:rPr lang="ko-KR" altLang="en-US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민감해진 피부 진정 효과 탁월</a:t>
            </a:r>
            <a:r>
              <a:rPr lang="en-US" altLang="ko-KR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!</a:t>
            </a:r>
            <a:r>
              <a:rPr lang="ko-KR" altLang="en-US" sz="1400" dirty="0">
                <a:solidFill>
                  <a:srgbClr val="227C4E"/>
                </a:solidFill>
                <a:latin typeface="나눔바른펜" panose="020B0503000000000000" pitchFamily="50" charset="-127"/>
                <a:ea typeface="나눔바른펜" panose="020B0503000000000000" pitchFamily="50" charset="-127"/>
              </a:rPr>
              <a:t>  </a:t>
            </a:r>
          </a:p>
          <a:p>
            <a:endParaRPr lang="ko-KR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잉크 35"/>
              <p14:cNvContentPartPr/>
              <p14:nvPr/>
            </p14:nvContentPartPr>
            <p14:xfrm>
              <a:off x="5702835" y="3288987"/>
              <a:ext cx="712080" cy="232560"/>
            </p14:xfrm>
          </p:contentPart>
        </mc:Choice>
        <mc:Fallback xmlns="">
          <p:pic>
            <p:nvPicPr>
              <p:cNvPr id="36" name="잉크 3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90955" y="3277107"/>
                <a:ext cx="735840" cy="25632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ë¯¼ê°ì± í¼ë¶ ìë¶í¬ë¦¼ì ëí ì´ë¯¸ì§ ê²ìê²°ê³¼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10" b="100000" l="9416" r="89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64" y="1273939"/>
            <a:ext cx="948631" cy="50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3150" y="4086225"/>
            <a:ext cx="466725" cy="46672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4150" y="4076700"/>
            <a:ext cx="466725" cy="46672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200" y="4076700"/>
            <a:ext cx="466725" cy="466725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24250" y="4067175"/>
            <a:ext cx="466725" cy="466725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4125" y="3724275"/>
            <a:ext cx="466725" cy="466725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175" y="3724275"/>
            <a:ext cx="466725" cy="466725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225" y="3714750"/>
            <a:ext cx="466725" cy="466725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5" y="3324225"/>
            <a:ext cx="466725" cy="466725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4675" y="3314700"/>
            <a:ext cx="466725" cy="466725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777" b="99203" l="4781" r="98805">
                        <a14:foregroundMark x1="18526" y1="12948" x2="85458" y2="37649"/>
                        <a14:foregroundMark x1="83665" y1="14940" x2="38247" y2="40637"/>
                        <a14:foregroundMark x1="26494" y1="11355" x2="75299" y2="9960"/>
                        <a14:foregroundMark x1="80279" y1="11554" x2="89243" y2="41036"/>
                        <a14:foregroundMark x1="87849" y1="13944" x2="90040" y2="20319"/>
                        <a14:foregroundMark x1="90040" y1="14143" x2="92829" y2="17131"/>
                        <a14:foregroundMark x1="91633" y1="28287" x2="91235" y2="42829"/>
                        <a14:foregroundMark x1="15936" y1="12351" x2="12151" y2="16534"/>
                        <a14:foregroundMark x1="15936" y1="12749" x2="12351" y2="139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2750" y="2943225"/>
            <a:ext cx="466725" cy="466725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1228BC15-542C-412B-9066-C77F4A32E16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336" r="100000">
                        <a14:foregroundMark x1="50924" y1="21648" x2="50252" y2="78352"/>
                        <a14:foregroundMark x1="27059" y1="43942" x2="84034" y2="59128"/>
                        <a14:foregroundMark x1="73277" y1="32795" x2="50252" y2="78352"/>
                        <a14:foregroundMark x1="33277" y1="31341" x2="47899" y2="82068"/>
                        <a14:foregroundMark x1="19832" y1="45396" x2="36303" y2="80614"/>
                        <a14:foregroundMark x1="37479" y1="29887" x2="68235" y2="40549"/>
                        <a14:foregroundMark x1="55630" y1="16801" x2="32941" y2="67528"/>
                        <a14:foregroundMark x1="53277" y1="37157" x2="72941" y2="66882"/>
                        <a14:foregroundMark x1="56303" y1="36511" x2="73613" y2="57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01" y="2405495"/>
            <a:ext cx="435125" cy="452005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C343F992-A186-4752-859C-58067D23280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43" y="2376920"/>
            <a:ext cx="490105" cy="49010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0D7C6782-CF97-4767-999A-7EE39A196B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331" y="2387988"/>
            <a:ext cx="440938" cy="44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1803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8249</TotalTime>
  <Words>241</Words>
  <Application>Microsoft Office PowerPoint</Application>
  <PresentationFormat>와이드스크린</PresentationFormat>
  <Paragraphs>55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나눔바른펜</vt:lpstr>
      <vt:lpstr>맑은 고딕</vt:lpstr>
      <vt:lpstr>Arial</vt:lpstr>
      <vt:lpstr>Wingdings</vt:lpstr>
      <vt:lpstr>2_Office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559</cp:revision>
  <cp:lastPrinted>2018-09-17T00:26:00Z</cp:lastPrinted>
  <dcterms:created xsi:type="dcterms:W3CDTF">2018-02-05T01:46:15Z</dcterms:created>
  <dcterms:modified xsi:type="dcterms:W3CDTF">2019-01-18T01:36:52Z</dcterms:modified>
</cp:coreProperties>
</file>