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1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64BA-0AFA-49B5-98E0-58C60CB38453}" type="datetimeFigureOut">
              <a:rPr lang="ko-KR" altLang="en-US" smtClean="0"/>
              <a:t>2017-08-29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E41B-D715-4C3F-A221-03842B8D53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1300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64BA-0AFA-49B5-98E0-58C60CB38453}" type="datetimeFigureOut">
              <a:rPr lang="ko-KR" altLang="en-US" smtClean="0"/>
              <a:t>2017-08-29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E41B-D715-4C3F-A221-03842B8D53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193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64BA-0AFA-49B5-98E0-58C60CB38453}" type="datetimeFigureOut">
              <a:rPr lang="ko-KR" altLang="en-US" smtClean="0"/>
              <a:t>2017-08-29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E41B-D715-4C3F-A221-03842B8D53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2941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64BA-0AFA-49B5-98E0-58C60CB38453}" type="datetimeFigureOut">
              <a:rPr lang="ko-KR" altLang="en-US" smtClean="0"/>
              <a:t>2017-08-29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E41B-D715-4C3F-A221-03842B8D53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8686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64BA-0AFA-49B5-98E0-58C60CB38453}" type="datetimeFigureOut">
              <a:rPr lang="ko-KR" altLang="en-US" smtClean="0"/>
              <a:t>2017-08-29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E41B-D715-4C3F-A221-03842B8D53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9466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64BA-0AFA-49B5-98E0-58C60CB38453}" type="datetimeFigureOut">
              <a:rPr lang="ko-KR" altLang="en-US" smtClean="0"/>
              <a:t>2017-08-29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E41B-D715-4C3F-A221-03842B8D53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6014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64BA-0AFA-49B5-98E0-58C60CB38453}" type="datetimeFigureOut">
              <a:rPr lang="ko-KR" altLang="en-US" smtClean="0"/>
              <a:t>2017-08-29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E41B-D715-4C3F-A221-03842B8D53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8554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64BA-0AFA-49B5-98E0-58C60CB38453}" type="datetimeFigureOut">
              <a:rPr lang="ko-KR" altLang="en-US" smtClean="0"/>
              <a:t>2017-08-29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E41B-D715-4C3F-A221-03842B8D53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5853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64BA-0AFA-49B5-98E0-58C60CB38453}" type="datetimeFigureOut">
              <a:rPr lang="ko-KR" altLang="en-US" smtClean="0"/>
              <a:t>2017-08-29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E41B-D715-4C3F-A221-03842B8D53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1268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64BA-0AFA-49B5-98E0-58C60CB38453}" type="datetimeFigureOut">
              <a:rPr lang="ko-KR" altLang="en-US" smtClean="0"/>
              <a:t>2017-08-29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E41B-D715-4C3F-A221-03842B8D53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1377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64BA-0AFA-49B5-98E0-58C60CB38453}" type="datetimeFigureOut">
              <a:rPr lang="ko-KR" altLang="en-US" smtClean="0"/>
              <a:t>2017-08-29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E41B-D715-4C3F-A221-03842B8D53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772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964BA-0AFA-49B5-98E0-58C60CB38453}" type="datetimeFigureOut">
              <a:rPr lang="ko-KR" altLang="en-US" smtClean="0"/>
              <a:t>2017-08-29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8E41B-D715-4C3F-A221-03842B8D53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5061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13F74F47-B618-432B-8863-540BDEB20006}"/>
              </a:ext>
            </a:extLst>
          </p:cNvPr>
          <p:cNvSpPr/>
          <p:nvPr/>
        </p:nvSpPr>
        <p:spPr>
          <a:xfrm>
            <a:off x="199088" y="818817"/>
            <a:ext cx="8007350" cy="2394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0">
              <a:lnSpc>
                <a:spcPct val="115000"/>
              </a:lnSpc>
            </a:pPr>
            <a:r>
              <a:rPr lang="en-US" altLang="ko-KR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1. </a:t>
            </a:r>
            <a:r>
              <a:rPr lang="ko-KR" altLang="ko-KR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제출서류</a:t>
            </a:r>
            <a:endParaRPr lang="ko-KR" altLang="ko-KR" sz="650" kern="100" spc="-122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 latinLnBrk="0">
              <a:lnSpc>
                <a:spcPct val="115000"/>
              </a:lnSpc>
            </a:pPr>
            <a:r>
              <a:rPr lang="ko-KR" altLang="ko-KR" sz="813" b="1" kern="0" spc="-122" dirty="0" smtClean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가</a:t>
            </a:r>
            <a:r>
              <a:rPr lang="en-US" altLang="ko-KR" sz="813" b="1" kern="0" spc="-122" dirty="0" smtClean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. </a:t>
            </a:r>
            <a:r>
              <a:rPr lang="ko-KR" altLang="ko-KR" sz="813" b="1" kern="0" spc="-122" dirty="0" smtClean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원서 </a:t>
            </a:r>
            <a:r>
              <a:rPr lang="ko-KR" altLang="ko-KR" sz="813" b="1" kern="0" spc="-122" dirty="0" err="1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접수시</a:t>
            </a:r>
            <a:r>
              <a:rPr lang="ko-KR" altLang="ko-KR" sz="813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 제출서류</a:t>
            </a:r>
            <a:endParaRPr lang="ko-KR" altLang="ko-KR" sz="650" kern="100" spc="-122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 latinLnBrk="0">
              <a:lnSpc>
                <a:spcPct val="115000"/>
              </a:lnSpc>
            </a:pPr>
            <a:r>
              <a:rPr lang="en-US" altLang="ko-KR" sz="975" b="1" kern="0" spc="-122" dirty="0">
                <a:solidFill>
                  <a:srgbClr val="FF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○ </a:t>
            </a:r>
            <a:r>
              <a:rPr lang="ko-KR" altLang="ko-KR" sz="975" b="1" kern="0" spc="-122" dirty="0">
                <a:solidFill>
                  <a:srgbClr val="FF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지원신청서 및 자기소개서</a:t>
            </a:r>
            <a:r>
              <a:rPr lang="en-US" altLang="ko-KR" sz="975" b="1" kern="0" spc="-122" dirty="0">
                <a:solidFill>
                  <a:srgbClr val="FF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 1</a:t>
            </a:r>
            <a:r>
              <a:rPr lang="ko-KR" altLang="ko-KR" sz="975" b="1" kern="0" spc="-122" dirty="0">
                <a:solidFill>
                  <a:srgbClr val="FF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부</a:t>
            </a:r>
            <a:r>
              <a:rPr lang="en-US" altLang="ko-KR" sz="975" b="1" kern="0" spc="-122" dirty="0">
                <a:solidFill>
                  <a:srgbClr val="FF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 (</a:t>
            </a:r>
            <a:r>
              <a:rPr lang="ko-KR" altLang="ko-KR" sz="975" b="1" kern="0" spc="-122" dirty="0">
                <a:solidFill>
                  <a:srgbClr val="FF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소정양식</a:t>
            </a:r>
            <a:r>
              <a:rPr lang="en-US" altLang="ko-KR" sz="975" b="1" kern="0" spc="-122" dirty="0">
                <a:solidFill>
                  <a:srgbClr val="FF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) : </a:t>
            </a:r>
            <a:r>
              <a:rPr lang="ko-KR" altLang="ko-KR" sz="975" b="1" kern="0" spc="-122" dirty="0">
                <a:solidFill>
                  <a:srgbClr val="FF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【</a:t>
            </a:r>
            <a:r>
              <a:rPr lang="ko-KR" altLang="ko-KR" sz="975" b="1" kern="0" spc="-122" dirty="0" err="1">
                <a:solidFill>
                  <a:srgbClr val="FF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붙임】참조</a:t>
            </a:r>
            <a:endParaRPr lang="ko-KR" altLang="ko-KR" sz="650" kern="100" spc="-122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 latinLnBrk="0">
              <a:lnSpc>
                <a:spcPct val="115000"/>
              </a:lnSpc>
            </a:pPr>
            <a:r>
              <a:rPr lang="ko-KR" altLang="ko-KR" sz="813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※ 이메일 접수 시 파일 제목은 반드시 “채용분야</a:t>
            </a:r>
            <a:r>
              <a:rPr lang="en-US" altLang="ko-KR" sz="813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(</a:t>
            </a:r>
            <a:r>
              <a:rPr lang="ko-KR" altLang="ko-KR" sz="813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홍길동</a:t>
            </a:r>
            <a:r>
              <a:rPr lang="en-US" altLang="ko-KR" sz="813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)</a:t>
            </a:r>
            <a:r>
              <a:rPr lang="ko-KR" altLang="ko-KR" sz="813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”으로 </a:t>
            </a:r>
            <a:r>
              <a:rPr lang="ko-KR" altLang="ko-KR" sz="813" kern="0" spc="-122" dirty="0" smtClean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기재</a:t>
            </a:r>
            <a:endParaRPr lang="en-US" altLang="ko-KR" sz="813" kern="0" spc="-122" dirty="0" smtClean="0">
              <a:solidFill>
                <a:srgbClr val="000000"/>
              </a:solidFill>
              <a:latin typeface="맑은 고딕" panose="020B0503020000020004" pitchFamily="50" charset="-127"/>
              <a:cs typeface="굴림" panose="020B0600000101010101" pitchFamily="50" charset="-127"/>
            </a:endParaRPr>
          </a:p>
          <a:p>
            <a:pPr algn="just" latinLnBrk="0">
              <a:lnSpc>
                <a:spcPct val="115000"/>
              </a:lnSpc>
            </a:pPr>
            <a:r>
              <a:rPr lang="ko-KR" altLang="en-US" sz="813" b="1" kern="0" spc="-122" dirty="0" smtClean="0">
                <a:solidFill>
                  <a:srgbClr val="000000"/>
                </a:solidFill>
                <a:latin typeface="맑은 고딕" panose="020B0503020000020004" pitchFamily="50" charset="-127"/>
                <a:cs typeface="Times New Roman" panose="02020603050405020304" pitchFamily="18" charset="0"/>
              </a:rPr>
              <a:t>나</a:t>
            </a:r>
            <a:r>
              <a:rPr lang="en-US" altLang="ko-KR" sz="813" b="1" kern="0" spc="-122" dirty="0" smtClean="0">
                <a:solidFill>
                  <a:srgbClr val="000000"/>
                </a:solidFill>
                <a:latin typeface="맑은 고딕" panose="020B0503020000020004" pitchFamily="50" charset="-127"/>
                <a:cs typeface="Times New Roman" panose="02020603050405020304" pitchFamily="18" charset="0"/>
              </a:rPr>
              <a:t>. </a:t>
            </a:r>
            <a:r>
              <a:rPr lang="ko-KR" altLang="en-US" sz="813" b="1" kern="0" spc="-122" dirty="0" smtClean="0">
                <a:solidFill>
                  <a:srgbClr val="000000"/>
                </a:solidFill>
                <a:latin typeface="맑은 고딕" panose="020B0503020000020004" pitchFamily="50" charset="-127"/>
                <a:cs typeface="Times New Roman" panose="02020603050405020304" pitchFamily="18" charset="0"/>
              </a:rPr>
              <a:t>포트폴리오</a:t>
            </a:r>
            <a:endParaRPr lang="ko-KR" altLang="ko-KR" sz="650" b="1" kern="100" spc="-122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 latinLnBrk="0">
              <a:lnSpc>
                <a:spcPct val="115000"/>
              </a:lnSpc>
            </a:pPr>
            <a:r>
              <a:rPr lang="ko-KR" altLang="en-US" sz="813" b="1" kern="0" spc="-122" dirty="0" smtClean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다</a:t>
            </a:r>
            <a:r>
              <a:rPr lang="en-US" altLang="ko-KR" sz="813" b="1" kern="0" spc="-122" dirty="0" smtClean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.</a:t>
            </a:r>
            <a:r>
              <a:rPr lang="en-US" altLang="ko-KR" sz="813" b="1" kern="0" spc="-122" dirty="0" smtClean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 </a:t>
            </a:r>
            <a:r>
              <a:rPr lang="ko-KR" altLang="ko-KR" sz="813" b="1" kern="0" spc="-122" dirty="0" smtClean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면접시험 대상자 제출서류</a:t>
            </a:r>
            <a:r>
              <a:rPr lang="en-US" altLang="ko-KR" sz="813" kern="0" spc="-122" dirty="0" smtClean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(</a:t>
            </a:r>
            <a:r>
              <a:rPr lang="ko-KR" altLang="en-US" sz="813" kern="0" spc="-122" dirty="0" smtClean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입사 후 </a:t>
            </a:r>
            <a:r>
              <a:rPr lang="ko-KR" altLang="ko-KR" sz="813" kern="0" spc="-122" dirty="0" smtClean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제출</a:t>
            </a:r>
            <a:r>
              <a:rPr lang="en-US" altLang="ko-KR" sz="813" kern="0" spc="-122" dirty="0" smtClean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)</a:t>
            </a:r>
            <a:endParaRPr lang="ko-KR" altLang="ko-KR" sz="650" kern="100" spc="-122" dirty="0" smtClean="0">
              <a:latin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 latinLnBrk="0">
              <a:lnSpc>
                <a:spcPct val="115000"/>
              </a:lnSpc>
            </a:pPr>
            <a:r>
              <a:rPr lang="en-US" altLang="ko-KR" sz="813" kern="0" spc="-122" dirty="0" smtClean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○ </a:t>
            </a:r>
            <a:r>
              <a:rPr lang="ko-KR" altLang="ko-KR" sz="813" kern="0" spc="-122" dirty="0" smtClean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주민등록등본</a:t>
            </a:r>
            <a:r>
              <a:rPr lang="en-US" altLang="ko-KR" sz="813" kern="0" spc="-122" dirty="0" smtClean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 1</a:t>
            </a:r>
            <a:r>
              <a:rPr lang="ko-KR" altLang="ko-KR" sz="813" kern="0" spc="-122" dirty="0" smtClean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부</a:t>
            </a:r>
            <a:endParaRPr lang="ko-KR" altLang="ko-KR" sz="650" kern="100" spc="-122" dirty="0" smtClean="0">
              <a:latin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 latinLnBrk="0">
              <a:lnSpc>
                <a:spcPct val="115000"/>
              </a:lnSpc>
            </a:pPr>
            <a:r>
              <a:rPr lang="en-US" altLang="ko-KR" sz="813" kern="0" spc="-122" dirty="0" smtClean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○ </a:t>
            </a:r>
            <a:r>
              <a:rPr lang="ko-KR" altLang="ko-KR" sz="813" kern="0" spc="-122" dirty="0" smtClean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최종학력증명서</a:t>
            </a:r>
            <a:r>
              <a:rPr lang="en-US" altLang="ko-KR" sz="813" kern="0" spc="-122" dirty="0" smtClean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 1</a:t>
            </a:r>
            <a:r>
              <a:rPr lang="ko-KR" altLang="ko-KR" sz="813" kern="0" spc="-122" dirty="0" smtClean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부 </a:t>
            </a:r>
            <a:endParaRPr lang="ko-KR" altLang="ko-KR" sz="650" kern="100" spc="-122" dirty="0" smtClean="0">
              <a:latin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 latinLnBrk="0">
              <a:lnSpc>
                <a:spcPct val="115000"/>
              </a:lnSpc>
            </a:pPr>
            <a:r>
              <a:rPr lang="en-US" altLang="ko-KR" sz="813" kern="0" spc="-122" dirty="0" smtClean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○ </a:t>
            </a:r>
            <a:r>
              <a:rPr lang="ko-KR" altLang="ko-KR" sz="813" kern="0" spc="-122" dirty="0" smtClean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경력증명서 및 </a:t>
            </a:r>
            <a:r>
              <a:rPr lang="ko-KR" altLang="ko-KR" sz="813" kern="0" spc="-122" dirty="0" err="1" smtClean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병적증명서</a:t>
            </a:r>
            <a:r>
              <a:rPr lang="ko-KR" altLang="ko-KR" sz="813" kern="0" spc="-122" dirty="0" smtClean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 각</a:t>
            </a:r>
            <a:r>
              <a:rPr lang="en-US" altLang="ko-KR" sz="813" kern="0" spc="-122" dirty="0" smtClean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 1</a:t>
            </a:r>
            <a:r>
              <a:rPr lang="ko-KR" altLang="ko-KR" sz="813" kern="0" spc="-122" dirty="0" smtClean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부</a:t>
            </a:r>
            <a:r>
              <a:rPr lang="en-US" altLang="ko-KR" sz="813" kern="0" spc="-122" dirty="0" smtClean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(</a:t>
            </a:r>
            <a:r>
              <a:rPr lang="ko-KR" altLang="ko-KR" sz="813" kern="0" spc="-122" dirty="0" smtClean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해당자에 한함</a:t>
            </a:r>
            <a:r>
              <a:rPr lang="en-US" altLang="ko-KR" sz="813" kern="0" spc="-122" dirty="0" smtClean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)</a:t>
            </a:r>
            <a:endParaRPr lang="ko-KR" altLang="ko-KR" sz="650" kern="100" spc="-122" dirty="0" smtClean="0">
              <a:latin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 latinLnBrk="0">
              <a:lnSpc>
                <a:spcPct val="115000"/>
              </a:lnSpc>
            </a:pPr>
            <a:r>
              <a:rPr lang="en-US" altLang="ko-KR" sz="813" kern="0" spc="-122" dirty="0" smtClean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○ </a:t>
            </a:r>
            <a:r>
              <a:rPr lang="ko-KR" altLang="ko-KR" sz="813" kern="0" spc="-122" dirty="0" smtClean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자격증 또는 자격인정조서 사본</a:t>
            </a:r>
            <a:r>
              <a:rPr lang="en-US" altLang="ko-KR" sz="813" kern="0" spc="-122" dirty="0" smtClean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 1</a:t>
            </a:r>
            <a:r>
              <a:rPr lang="ko-KR" altLang="ko-KR" sz="813" kern="0" spc="-122" dirty="0" smtClean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부</a:t>
            </a:r>
            <a:r>
              <a:rPr lang="en-US" altLang="ko-KR" sz="813" kern="0" spc="-122" dirty="0" smtClean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 (</a:t>
            </a:r>
            <a:r>
              <a:rPr lang="ko-KR" altLang="ko-KR" sz="813" kern="0" spc="-122" dirty="0" smtClean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해당자에 한함</a:t>
            </a:r>
            <a:r>
              <a:rPr lang="en-US" altLang="ko-KR" sz="813" kern="0" spc="-122" dirty="0" smtClean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)</a:t>
            </a:r>
            <a:endParaRPr lang="ko-KR" altLang="ko-KR" sz="650" kern="100" spc="-122" dirty="0" smtClean="0">
              <a:latin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 latinLnBrk="0">
              <a:lnSpc>
                <a:spcPct val="115000"/>
              </a:lnSpc>
            </a:pPr>
            <a:r>
              <a:rPr lang="en-US" altLang="ko-KR" sz="813" kern="0" spc="-122" dirty="0" smtClean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○ </a:t>
            </a:r>
            <a:r>
              <a:rPr lang="ko-KR" altLang="ko-KR" sz="813" kern="0" spc="-122" dirty="0" smtClean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외국어 점수 </a:t>
            </a:r>
            <a:r>
              <a:rPr lang="ko-KR" altLang="ko-KR" sz="813" kern="0" spc="-122" dirty="0" err="1" smtClean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증빈</a:t>
            </a:r>
            <a:r>
              <a:rPr lang="ko-KR" altLang="ko-KR" sz="813" kern="0" spc="-122" dirty="0" smtClean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 사본</a:t>
            </a:r>
            <a:r>
              <a:rPr lang="en-US" altLang="ko-KR" sz="813" kern="0" spc="-122" dirty="0" smtClean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(</a:t>
            </a:r>
            <a:r>
              <a:rPr lang="ko-KR" altLang="ko-KR" sz="813" kern="0" spc="-122" dirty="0" smtClean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해당자에 한함</a:t>
            </a:r>
            <a:r>
              <a:rPr lang="en-US" altLang="ko-KR" sz="813" kern="0" spc="-122" dirty="0" smtClean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)</a:t>
            </a:r>
            <a:endParaRPr lang="ko-KR" altLang="ko-KR" sz="650" kern="100" spc="-122" dirty="0" smtClean="0">
              <a:latin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 latinLnBrk="0">
              <a:lnSpc>
                <a:spcPct val="115000"/>
              </a:lnSpc>
            </a:pPr>
            <a:r>
              <a:rPr lang="en-US" altLang="ko-KR" sz="650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 </a:t>
            </a:r>
            <a:endParaRPr lang="ko-KR" altLang="ko-KR" sz="650" kern="100" spc="-122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 latinLnBrk="0">
              <a:lnSpc>
                <a:spcPct val="115000"/>
              </a:lnSpc>
            </a:pPr>
            <a:r>
              <a:rPr lang="en-US" altLang="ko-KR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2. </a:t>
            </a:r>
            <a:r>
              <a:rPr lang="ko-KR" altLang="ko-KR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기타사항</a:t>
            </a:r>
            <a:endParaRPr lang="ko-KR" altLang="ko-KR" sz="650" kern="100" spc="-122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 latinLnBrk="0">
              <a:lnSpc>
                <a:spcPct val="115000"/>
              </a:lnSpc>
            </a:pPr>
            <a:r>
              <a:rPr lang="ko-KR" altLang="ko-KR" sz="813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가</a:t>
            </a:r>
            <a:r>
              <a:rPr lang="en-US" altLang="ko-KR" sz="813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. </a:t>
            </a:r>
            <a:r>
              <a:rPr lang="ko-KR" altLang="ko-KR" sz="813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제출된 서류는 일체 반환되지 않으며 지원서 기재 사항 및 자격증 등이 허위 혹은 위조임이 판명되면 불합격 처리 함</a:t>
            </a:r>
            <a:endParaRPr lang="ko-KR" altLang="ko-KR" sz="650" kern="100" spc="-122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 latinLnBrk="0">
              <a:lnSpc>
                <a:spcPct val="115000"/>
              </a:lnSpc>
            </a:pPr>
            <a:r>
              <a:rPr lang="ko-KR" altLang="ko-KR" sz="813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나</a:t>
            </a:r>
            <a:r>
              <a:rPr lang="en-US" altLang="ko-KR" sz="813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. </a:t>
            </a:r>
            <a:r>
              <a:rPr lang="ko-KR" altLang="ko-KR" sz="813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기타 자세한 사항은 회사</a:t>
            </a:r>
            <a:r>
              <a:rPr lang="en-US" altLang="ko-KR" sz="813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 02-813-9799</a:t>
            </a:r>
            <a:r>
              <a:rPr lang="ko-KR" altLang="ko-KR" sz="813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로 문의하시기 바랍니다</a:t>
            </a:r>
            <a:r>
              <a:rPr lang="en-US" altLang="ko-KR" sz="813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.</a:t>
            </a:r>
            <a:endParaRPr lang="ko-KR" altLang="ko-KR" sz="650" kern="100" spc="-122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 latinLnBrk="0">
              <a:lnSpc>
                <a:spcPct val="115000"/>
              </a:lnSpc>
            </a:pPr>
            <a:endParaRPr lang="ko-KR" altLang="ko-KR" sz="650" kern="100" spc="-122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1089274C-ED12-4DD0-9D7E-EB216010D9EF}"/>
              </a:ext>
            </a:extLst>
          </p:cNvPr>
          <p:cNvCxnSpPr>
            <a:cxnSpLocks/>
          </p:cNvCxnSpPr>
          <p:nvPr/>
        </p:nvCxnSpPr>
        <p:spPr>
          <a:xfrm>
            <a:off x="0" y="6555721"/>
            <a:ext cx="9906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제목 1">
            <a:extLst>
              <a:ext uri="{FF2B5EF4-FFF2-40B4-BE49-F238E27FC236}">
                <a16:creationId xmlns:a16="http://schemas.microsoft.com/office/drawing/2014/main" id="{AD3EDEAC-D485-45BD-9E58-37F58AB291C8}"/>
              </a:ext>
            </a:extLst>
          </p:cNvPr>
          <p:cNvSpPr txBox="1">
            <a:spLocks/>
          </p:cNvSpPr>
          <p:nvPr/>
        </p:nvSpPr>
        <p:spPr>
          <a:xfrm>
            <a:off x="199088" y="263408"/>
            <a:ext cx="1369362" cy="2826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975" b="1" dirty="0"/>
              <a:t>SMC </a:t>
            </a:r>
            <a:r>
              <a:rPr lang="ko-KR" altLang="en-US" sz="975" b="1" spc="-122" dirty="0"/>
              <a:t>입사지원서</a:t>
            </a:r>
          </a:p>
        </p:txBody>
      </p: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6BA591C3-495D-4085-A346-A608E3459CDC}"/>
              </a:ext>
            </a:extLst>
          </p:cNvPr>
          <p:cNvCxnSpPr>
            <a:cxnSpLocks/>
          </p:cNvCxnSpPr>
          <p:nvPr/>
        </p:nvCxnSpPr>
        <p:spPr>
          <a:xfrm>
            <a:off x="0" y="636962"/>
            <a:ext cx="9906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0791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직사각형 91">
            <a:extLst>
              <a:ext uri="{FF2B5EF4-FFF2-40B4-BE49-F238E27FC236}">
                <a16:creationId xmlns:a16="http://schemas.microsoft.com/office/drawing/2014/main" id="{5531DFB9-18FB-4FCC-95E3-A25625DAD1EA}"/>
              </a:ext>
            </a:extLst>
          </p:cNvPr>
          <p:cNvSpPr/>
          <p:nvPr/>
        </p:nvSpPr>
        <p:spPr>
          <a:xfrm>
            <a:off x="169822" y="2531672"/>
            <a:ext cx="1206684" cy="22726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90" b="1" spc="-150" dirty="0">
                <a:solidFill>
                  <a:schemeClr val="tx1"/>
                </a:solidFill>
              </a:rPr>
              <a:t>자격  </a:t>
            </a:r>
            <a:r>
              <a:rPr lang="en-US" altLang="ko-KR" sz="890" b="1" spc="-150" dirty="0">
                <a:solidFill>
                  <a:schemeClr val="tx1"/>
                </a:solidFill>
              </a:rPr>
              <a:t>/  </a:t>
            </a:r>
            <a:r>
              <a:rPr lang="ko-KR" altLang="en-US" sz="890" b="1" spc="-150" dirty="0">
                <a:solidFill>
                  <a:schemeClr val="tx1"/>
                </a:solidFill>
              </a:rPr>
              <a:t>어학  </a:t>
            </a:r>
            <a:r>
              <a:rPr lang="en-US" altLang="ko-KR" sz="890" b="1" spc="-150" dirty="0">
                <a:solidFill>
                  <a:schemeClr val="tx1"/>
                </a:solidFill>
              </a:rPr>
              <a:t>/  </a:t>
            </a:r>
            <a:r>
              <a:rPr lang="ko-KR" altLang="en-US" sz="890" b="1" spc="-150" dirty="0">
                <a:solidFill>
                  <a:schemeClr val="tx1"/>
                </a:solidFill>
              </a:rPr>
              <a:t>수상</a:t>
            </a: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6AAA5C5C-A6CB-4F40-8964-3CE68CCDA7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088" y="202361"/>
            <a:ext cx="1369362" cy="282627"/>
          </a:xfrm>
        </p:spPr>
        <p:txBody>
          <a:bodyPr anchor="t">
            <a:normAutofit/>
          </a:bodyPr>
          <a:lstStyle/>
          <a:p>
            <a:pPr algn="l"/>
            <a:r>
              <a:rPr lang="en-US" altLang="ko-KR" sz="975" b="1" dirty="0"/>
              <a:t>SMC </a:t>
            </a:r>
            <a:r>
              <a:rPr lang="ko-KR" altLang="en-US" sz="975" b="1" spc="-122" dirty="0"/>
              <a:t>입사지원서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5EFFD14-FD2C-433F-A028-AC94585B7D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364" y="420609"/>
            <a:ext cx="1213511" cy="142263"/>
          </a:xfrm>
        </p:spPr>
        <p:txBody>
          <a:bodyPr>
            <a:noAutofit/>
          </a:bodyPr>
          <a:lstStyle/>
          <a:p>
            <a:pPr algn="r"/>
            <a:r>
              <a:rPr lang="ko-KR" altLang="en-US" sz="600" dirty="0">
                <a:latin typeface="+mn-ea"/>
              </a:rPr>
              <a:t>작성일 </a:t>
            </a:r>
            <a:r>
              <a:rPr lang="en-US" altLang="ko-KR" sz="600" dirty="0">
                <a:latin typeface="+mn-ea"/>
              </a:rPr>
              <a:t>: 2017</a:t>
            </a:r>
            <a:r>
              <a:rPr lang="ko-KR" altLang="en-US" sz="600" dirty="0">
                <a:latin typeface="+mn-ea"/>
              </a:rPr>
              <a:t>년 </a:t>
            </a:r>
            <a:r>
              <a:rPr lang="en-US" altLang="ko-KR" sz="600" dirty="0">
                <a:latin typeface="+mn-ea"/>
              </a:rPr>
              <a:t>X</a:t>
            </a:r>
            <a:r>
              <a:rPr lang="ko-KR" altLang="en-US" sz="600" dirty="0">
                <a:latin typeface="+mn-ea"/>
              </a:rPr>
              <a:t>년 </a:t>
            </a:r>
            <a:r>
              <a:rPr lang="en-US" altLang="ko-KR" sz="600" dirty="0">
                <a:latin typeface="+mn-ea"/>
              </a:rPr>
              <a:t>X</a:t>
            </a:r>
            <a:r>
              <a:rPr lang="ko-KR" altLang="en-US" sz="600" dirty="0">
                <a:latin typeface="+mn-ea"/>
              </a:rPr>
              <a:t>일</a:t>
            </a: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13F74F47-B618-432B-8863-540BDEB20006}"/>
              </a:ext>
            </a:extLst>
          </p:cNvPr>
          <p:cNvSpPr/>
          <p:nvPr/>
        </p:nvSpPr>
        <p:spPr>
          <a:xfrm>
            <a:off x="1653614" y="810193"/>
            <a:ext cx="408499" cy="250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0">
              <a:lnSpc>
                <a:spcPct val="115000"/>
              </a:lnSpc>
            </a:pPr>
            <a:r>
              <a:rPr lang="ko-KR" altLang="en-US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이름 </a:t>
            </a:r>
            <a:r>
              <a:rPr lang="en-US" altLang="ko-KR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: </a:t>
            </a:r>
            <a:endParaRPr lang="ko-KR" altLang="ko-KR" sz="650" kern="100" spc="-122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4E5EBAFE-5D26-4103-AAC6-42B45C952C22}"/>
              </a:ext>
            </a:extLst>
          </p:cNvPr>
          <p:cNvCxnSpPr>
            <a:cxnSpLocks/>
          </p:cNvCxnSpPr>
          <p:nvPr/>
        </p:nvCxnSpPr>
        <p:spPr>
          <a:xfrm>
            <a:off x="0" y="636962"/>
            <a:ext cx="9906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1089274C-ED12-4DD0-9D7E-EB216010D9EF}"/>
              </a:ext>
            </a:extLst>
          </p:cNvPr>
          <p:cNvCxnSpPr>
            <a:cxnSpLocks/>
          </p:cNvCxnSpPr>
          <p:nvPr/>
        </p:nvCxnSpPr>
        <p:spPr>
          <a:xfrm>
            <a:off x="1568450" y="5375810"/>
            <a:ext cx="5301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직사각형 4">
            <a:extLst>
              <a:ext uri="{FF2B5EF4-FFF2-40B4-BE49-F238E27FC236}">
                <a16:creationId xmlns:a16="http://schemas.microsoft.com/office/drawing/2014/main" id="{2E51CC86-1B95-4FA2-83D2-3A3728B56DDF}"/>
              </a:ext>
            </a:extLst>
          </p:cNvPr>
          <p:cNvSpPr/>
          <p:nvPr/>
        </p:nvSpPr>
        <p:spPr>
          <a:xfrm>
            <a:off x="184424" y="805726"/>
            <a:ext cx="1206684" cy="1398076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894" spc="-122" dirty="0">
                <a:solidFill>
                  <a:schemeClr val="tx1"/>
                </a:solidFill>
              </a:rPr>
              <a:t>사진첨부</a:t>
            </a:r>
            <a:endParaRPr lang="en-US" altLang="ko-KR" sz="894" spc="-122" dirty="0">
              <a:solidFill>
                <a:schemeClr val="tx1"/>
              </a:solidFill>
            </a:endParaRPr>
          </a:p>
          <a:p>
            <a:pPr algn="ctr"/>
            <a:r>
              <a:rPr lang="en-US" altLang="ko-KR" sz="569" spc="-122" dirty="0">
                <a:solidFill>
                  <a:schemeClr val="tx1"/>
                </a:solidFill>
              </a:rPr>
              <a:t>(1</a:t>
            </a:r>
            <a:r>
              <a:rPr lang="ko-KR" altLang="en-US" sz="569" spc="-122" dirty="0">
                <a:solidFill>
                  <a:schemeClr val="tx1"/>
                </a:solidFill>
              </a:rPr>
              <a:t>년 이내 촬영된</a:t>
            </a:r>
            <a:endParaRPr lang="en-US" altLang="ko-KR" sz="569" spc="-122" dirty="0">
              <a:solidFill>
                <a:schemeClr val="tx1"/>
              </a:solidFill>
            </a:endParaRPr>
          </a:p>
          <a:p>
            <a:pPr algn="ctr"/>
            <a:r>
              <a:rPr lang="ko-KR" altLang="en-US" sz="569" spc="-122" dirty="0">
                <a:solidFill>
                  <a:schemeClr val="tx1"/>
                </a:solidFill>
              </a:rPr>
              <a:t>수정이 적은</a:t>
            </a:r>
            <a:r>
              <a:rPr lang="en-US" altLang="ko-KR" sz="569" spc="-122" dirty="0">
                <a:solidFill>
                  <a:schemeClr val="tx1"/>
                </a:solidFill>
              </a:rPr>
              <a:t> </a:t>
            </a:r>
            <a:r>
              <a:rPr lang="ko-KR" altLang="en-US" sz="569" spc="-122" dirty="0">
                <a:solidFill>
                  <a:schemeClr val="tx1"/>
                </a:solidFill>
              </a:rPr>
              <a:t>증명사진</a:t>
            </a:r>
            <a:r>
              <a:rPr lang="en-US" altLang="ko-KR" sz="569" spc="-122" dirty="0">
                <a:solidFill>
                  <a:schemeClr val="tx1"/>
                </a:solidFill>
              </a:rPr>
              <a:t>)</a:t>
            </a:r>
            <a:endParaRPr lang="ko-KR" altLang="en-US" sz="569" spc="-122" dirty="0">
              <a:solidFill>
                <a:schemeClr val="tx1"/>
              </a:solidFill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D5556717-CC94-4B33-B63D-0F6F11865C02}"/>
              </a:ext>
            </a:extLst>
          </p:cNvPr>
          <p:cNvSpPr/>
          <p:nvPr/>
        </p:nvSpPr>
        <p:spPr>
          <a:xfrm>
            <a:off x="2165719" y="810193"/>
            <a:ext cx="1252817" cy="2331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ko-KR" altLang="en-US" sz="731" dirty="0">
              <a:solidFill>
                <a:schemeClr val="tx1"/>
              </a:solidFill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FF9E8AE-37FB-4871-B2EE-EA5504536837}"/>
              </a:ext>
            </a:extLst>
          </p:cNvPr>
          <p:cNvSpPr/>
          <p:nvPr/>
        </p:nvSpPr>
        <p:spPr>
          <a:xfrm>
            <a:off x="1653614" y="1104370"/>
            <a:ext cx="408499" cy="250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0">
              <a:lnSpc>
                <a:spcPct val="115000"/>
              </a:lnSpc>
            </a:pPr>
            <a:r>
              <a:rPr lang="ko-KR" altLang="en-US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주소 </a:t>
            </a:r>
            <a:r>
              <a:rPr lang="en-US" altLang="ko-KR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: </a:t>
            </a:r>
            <a:endParaRPr lang="ko-KR" altLang="ko-KR" sz="650" kern="100" spc="-122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7E14B261-FE71-4B2C-9B9C-1F6F8DE5984A}"/>
              </a:ext>
            </a:extLst>
          </p:cNvPr>
          <p:cNvSpPr/>
          <p:nvPr/>
        </p:nvSpPr>
        <p:spPr>
          <a:xfrm>
            <a:off x="2165719" y="1089835"/>
            <a:ext cx="4087740" cy="2331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ko-KR" altLang="en-US" sz="731" dirty="0">
              <a:solidFill>
                <a:schemeClr val="tx1"/>
              </a:solidFill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12C208BB-2677-4F7C-97A5-3B93496AD410}"/>
              </a:ext>
            </a:extLst>
          </p:cNvPr>
          <p:cNvSpPr/>
          <p:nvPr/>
        </p:nvSpPr>
        <p:spPr>
          <a:xfrm>
            <a:off x="1653612" y="1385641"/>
            <a:ext cx="532597" cy="250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15000"/>
              </a:lnSpc>
            </a:pPr>
            <a:r>
              <a:rPr lang="ko-KR" altLang="en-US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핸드폰 </a:t>
            </a:r>
            <a:r>
              <a:rPr lang="en-US" altLang="ko-KR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: </a:t>
            </a:r>
            <a:endParaRPr lang="ko-KR" altLang="ko-KR" sz="650" kern="100" spc="-122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84BB3270-C316-4B03-BF65-03D20DBA83E7}"/>
              </a:ext>
            </a:extLst>
          </p:cNvPr>
          <p:cNvSpPr/>
          <p:nvPr/>
        </p:nvSpPr>
        <p:spPr>
          <a:xfrm>
            <a:off x="2165720" y="1382006"/>
            <a:ext cx="1636432" cy="2331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ko-KR" altLang="en-US" sz="731" dirty="0">
              <a:solidFill>
                <a:schemeClr val="tx1"/>
              </a:solidFill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2109A504-1DF1-4A1F-9AB9-D13701AF679E}"/>
              </a:ext>
            </a:extLst>
          </p:cNvPr>
          <p:cNvSpPr/>
          <p:nvPr/>
        </p:nvSpPr>
        <p:spPr>
          <a:xfrm>
            <a:off x="4023093" y="1380452"/>
            <a:ext cx="648264" cy="250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15000"/>
              </a:lnSpc>
            </a:pPr>
            <a:r>
              <a:rPr lang="ko-KR" altLang="en-US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유선전화 </a:t>
            </a:r>
            <a:r>
              <a:rPr lang="en-US" altLang="ko-KR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: </a:t>
            </a:r>
            <a:endParaRPr lang="ko-KR" altLang="ko-KR" sz="650" kern="100" spc="-122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5278DEA1-C9A0-4464-9C65-D877FEF4355F}"/>
              </a:ext>
            </a:extLst>
          </p:cNvPr>
          <p:cNvSpPr/>
          <p:nvPr/>
        </p:nvSpPr>
        <p:spPr>
          <a:xfrm>
            <a:off x="4608230" y="1380452"/>
            <a:ext cx="1645228" cy="2331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ko-KR" altLang="en-US" sz="731" dirty="0">
              <a:solidFill>
                <a:schemeClr val="tx1"/>
              </a:solidFill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C3AF48DC-5944-43AC-9633-1738BEBC1D15}"/>
              </a:ext>
            </a:extLst>
          </p:cNvPr>
          <p:cNvSpPr/>
          <p:nvPr/>
        </p:nvSpPr>
        <p:spPr>
          <a:xfrm>
            <a:off x="1653612" y="1681446"/>
            <a:ext cx="532597" cy="250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15000"/>
              </a:lnSpc>
            </a:pPr>
            <a:r>
              <a:rPr lang="ko-KR" altLang="en-US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이메일 </a:t>
            </a:r>
            <a:r>
              <a:rPr lang="en-US" altLang="ko-KR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: </a:t>
            </a:r>
            <a:endParaRPr lang="ko-KR" altLang="ko-KR" sz="650" kern="100" spc="-122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0C11976B-C5BF-41FF-83C2-D0CE73AA3CDD}"/>
              </a:ext>
            </a:extLst>
          </p:cNvPr>
          <p:cNvSpPr/>
          <p:nvPr/>
        </p:nvSpPr>
        <p:spPr>
          <a:xfrm>
            <a:off x="1671096" y="1966915"/>
            <a:ext cx="3379697" cy="250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15000"/>
              </a:lnSpc>
            </a:pPr>
            <a:r>
              <a:rPr lang="en-US" altLang="ko-KR" sz="894" b="1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SNS</a:t>
            </a:r>
            <a:r>
              <a:rPr lang="ko-KR" altLang="en-US" sz="569" b="1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 </a:t>
            </a:r>
            <a:r>
              <a:rPr lang="en-US" altLang="ko-KR" sz="569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(blog / </a:t>
            </a:r>
            <a:r>
              <a:rPr lang="en-US" altLang="ko-KR" sz="569" kern="0" dirty="0" err="1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facebook</a:t>
            </a:r>
            <a:r>
              <a:rPr lang="en-US" altLang="ko-KR" sz="569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 / Instagram </a:t>
            </a:r>
            <a:r>
              <a:rPr lang="ko-KR" altLang="en-US" sz="569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등</a:t>
            </a:r>
            <a:r>
              <a:rPr lang="ko-KR" altLang="en-US" sz="569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 </a:t>
            </a:r>
            <a:r>
              <a:rPr lang="en-US" altLang="ko-KR" sz="569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)</a:t>
            </a:r>
            <a:r>
              <a:rPr lang="en-US" altLang="ko-KR" sz="894" b="1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 : </a:t>
            </a:r>
            <a:endParaRPr lang="ko-KR" altLang="ko-KR" sz="894" b="1" kern="0" dirty="0">
              <a:solidFill>
                <a:srgbClr val="000000"/>
              </a:solidFill>
              <a:latin typeface="맑은 고딕" panose="020B0503020000020004" pitchFamily="50" charset="-127"/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B5F3B1B2-2447-41A4-BEE9-B284D73318F0}"/>
              </a:ext>
            </a:extLst>
          </p:cNvPr>
          <p:cNvSpPr/>
          <p:nvPr/>
        </p:nvSpPr>
        <p:spPr>
          <a:xfrm>
            <a:off x="2163290" y="1674178"/>
            <a:ext cx="1638862" cy="2331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ko-KR" altLang="en-US" sz="731" dirty="0">
              <a:solidFill>
                <a:schemeClr val="tx1"/>
              </a:solidFill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15A3CC6E-358B-4637-B797-CB2F0ABFBDFE}"/>
              </a:ext>
            </a:extLst>
          </p:cNvPr>
          <p:cNvSpPr/>
          <p:nvPr/>
        </p:nvSpPr>
        <p:spPr>
          <a:xfrm>
            <a:off x="3469526" y="810193"/>
            <a:ext cx="651936" cy="250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15000"/>
              </a:lnSpc>
            </a:pPr>
            <a:r>
              <a:rPr lang="ko-KR" altLang="en-US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병역사항 </a:t>
            </a:r>
            <a:r>
              <a:rPr lang="en-US" altLang="ko-KR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:</a:t>
            </a:r>
            <a:endParaRPr lang="ko-KR" altLang="ko-KR" sz="650" kern="100" spc="-122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A14A41B6-45E4-41A0-8E3B-A6151D20AABA}"/>
              </a:ext>
            </a:extLst>
          </p:cNvPr>
          <p:cNvSpPr/>
          <p:nvPr/>
        </p:nvSpPr>
        <p:spPr>
          <a:xfrm>
            <a:off x="4025971" y="817454"/>
            <a:ext cx="2327240" cy="2235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853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필  </a:t>
            </a:r>
            <a:r>
              <a:rPr lang="en-US" altLang="ko-KR" sz="853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/  </a:t>
            </a:r>
            <a:r>
              <a:rPr lang="ko-KR" altLang="en-US" sz="853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면제  </a:t>
            </a:r>
            <a:r>
              <a:rPr lang="en-US" altLang="ko-KR" sz="853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/  </a:t>
            </a:r>
            <a:r>
              <a:rPr lang="ko-KR" altLang="en-US" sz="853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미필   </a:t>
            </a:r>
            <a:r>
              <a:rPr lang="en-US" altLang="ko-KR" sz="853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(</a:t>
            </a:r>
            <a:r>
              <a:rPr lang="ko-KR" altLang="en-US" sz="853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복무기간 </a:t>
            </a:r>
            <a:r>
              <a:rPr lang="en-US" altLang="ko-KR" sz="853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: 0</a:t>
            </a:r>
            <a:r>
              <a:rPr lang="ko-KR" altLang="en-US" sz="853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월 </a:t>
            </a:r>
            <a:r>
              <a:rPr lang="en-US" altLang="ko-KR" sz="853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0</a:t>
            </a:r>
            <a:r>
              <a:rPr lang="ko-KR" altLang="en-US" sz="853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일 또는 면제사유</a:t>
            </a:r>
            <a:r>
              <a:rPr lang="en-US" altLang="ko-KR" sz="853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)</a:t>
            </a:r>
            <a:endParaRPr lang="ko-KR" altLang="en-US" sz="853" dirty="0"/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EFA9131F-A5D2-4315-9772-9DA6964EC92E}"/>
              </a:ext>
            </a:extLst>
          </p:cNvPr>
          <p:cNvSpPr/>
          <p:nvPr/>
        </p:nvSpPr>
        <p:spPr>
          <a:xfrm>
            <a:off x="3224242" y="1978391"/>
            <a:ext cx="3029216" cy="2331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ko-KR" altLang="en-US" sz="731" dirty="0">
              <a:solidFill>
                <a:schemeClr val="tx1"/>
              </a:solidFill>
            </a:endParaRPr>
          </a:p>
        </p:txBody>
      </p:sp>
      <p:cxnSp>
        <p:nvCxnSpPr>
          <p:cNvPr id="28" name="직선 연결선 27">
            <a:extLst>
              <a:ext uri="{FF2B5EF4-FFF2-40B4-BE49-F238E27FC236}">
                <a16:creationId xmlns:a16="http://schemas.microsoft.com/office/drawing/2014/main" id="{CAF115C7-F1BD-4CF6-8D9A-B3972F710CF2}"/>
              </a:ext>
            </a:extLst>
          </p:cNvPr>
          <p:cNvCxnSpPr>
            <a:cxnSpLocks/>
          </p:cNvCxnSpPr>
          <p:nvPr/>
        </p:nvCxnSpPr>
        <p:spPr>
          <a:xfrm>
            <a:off x="6424331" y="0"/>
            <a:ext cx="0" cy="239236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id="{22C90B0A-DCD2-4387-9ACB-3D3381025538}"/>
              </a:ext>
            </a:extLst>
          </p:cNvPr>
          <p:cNvCxnSpPr>
            <a:cxnSpLocks/>
          </p:cNvCxnSpPr>
          <p:nvPr/>
        </p:nvCxnSpPr>
        <p:spPr>
          <a:xfrm>
            <a:off x="1568450" y="0"/>
            <a:ext cx="0" cy="6858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BCAA38AA-B0C9-446F-886C-63D9C2E6BAE3}"/>
              </a:ext>
            </a:extLst>
          </p:cNvPr>
          <p:cNvSpPr/>
          <p:nvPr/>
        </p:nvSpPr>
        <p:spPr>
          <a:xfrm>
            <a:off x="4023092" y="1674178"/>
            <a:ext cx="648264" cy="250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15000"/>
              </a:lnSpc>
            </a:pPr>
            <a:r>
              <a:rPr lang="ko-KR" altLang="en-US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희망연봉 </a:t>
            </a:r>
            <a:r>
              <a:rPr lang="en-US" altLang="ko-KR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: </a:t>
            </a:r>
            <a:endParaRPr lang="ko-KR" altLang="ko-KR" sz="650" kern="100" spc="-122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9A6F6787-AD86-4257-A9CF-4D66CC46C6E7}"/>
              </a:ext>
            </a:extLst>
          </p:cNvPr>
          <p:cNvSpPr/>
          <p:nvPr/>
        </p:nvSpPr>
        <p:spPr>
          <a:xfrm>
            <a:off x="4608230" y="1676024"/>
            <a:ext cx="1645228" cy="2331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ko-KR" altLang="en-US" sz="731" dirty="0">
              <a:solidFill>
                <a:schemeClr val="tx1"/>
              </a:solidFill>
            </a:endParaRPr>
          </a:p>
        </p:txBody>
      </p:sp>
      <p:cxnSp>
        <p:nvCxnSpPr>
          <p:cNvPr id="33" name="직선 연결선 32">
            <a:extLst>
              <a:ext uri="{FF2B5EF4-FFF2-40B4-BE49-F238E27FC236}">
                <a16:creationId xmlns:a16="http://schemas.microsoft.com/office/drawing/2014/main" id="{462D468A-4299-49F6-850C-7F02E6AB9079}"/>
              </a:ext>
            </a:extLst>
          </p:cNvPr>
          <p:cNvCxnSpPr>
            <a:cxnSpLocks/>
          </p:cNvCxnSpPr>
          <p:nvPr/>
        </p:nvCxnSpPr>
        <p:spPr>
          <a:xfrm>
            <a:off x="0" y="2392350"/>
            <a:ext cx="9906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E773253A-ADAB-46B1-BDB6-E93CE9B90C98}"/>
              </a:ext>
            </a:extLst>
          </p:cNvPr>
          <p:cNvSpPr/>
          <p:nvPr/>
        </p:nvSpPr>
        <p:spPr>
          <a:xfrm>
            <a:off x="6538899" y="823878"/>
            <a:ext cx="533242" cy="250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0">
              <a:lnSpc>
                <a:spcPct val="115000"/>
              </a:lnSpc>
            </a:pPr>
            <a:r>
              <a:rPr lang="ko-KR" altLang="en-US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학교명 </a:t>
            </a:r>
            <a:r>
              <a:rPr lang="en-US" altLang="ko-KR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: </a:t>
            </a:r>
            <a:endParaRPr lang="ko-KR" altLang="ko-KR" sz="650" kern="100" spc="-122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1BDE4F70-96C3-4E35-B385-3EBE81BCA285}"/>
              </a:ext>
            </a:extLst>
          </p:cNvPr>
          <p:cNvSpPr/>
          <p:nvPr/>
        </p:nvSpPr>
        <p:spPr>
          <a:xfrm>
            <a:off x="7039247" y="805113"/>
            <a:ext cx="1275803" cy="2331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ko-KR" altLang="en-US" sz="731" dirty="0">
              <a:solidFill>
                <a:schemeClr val="tx1"/>
              </a:solidFill>
            </a:endParaRPr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489B7A52-E564-47D4-AF9E-19EBD7077FE6}"/>
              </a:ext>
            </a:extLst>
          </p:cNvPr>
          <p:cNvSpPr/>
          <p:nvPr/>
        </p:nvSpPr>
        <p:spPr>
          <a:xfrm>
            <a:off x="6542981" y="1093809"/>
            <a:ext cx="409871" cy="250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0">
              <a:lnSpc>
                <a:spcPct val="115000"/>
              </a:lnSpc>
            </a:pPr>
            <a:r>
              <a:rPr lang="ko-KR" altLang="en-US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전공 </a:t>
            </a:r>
            <a:r>
              <a:rPr lang="en-US" altLang="ko-KR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: </a:t>
            </a:r>
            <a:endParaRPr lang="ko-KR" altLang="ko-KR" sz="650" kern="100" spc="-122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EAFFD1EB-D3F9-49EA-8E85-F09BA77EDFBD}"/>
              </a:ext>
            </a:extLst>
          </p:cNvPr>
          <p:cNvSpPr/>
          <p:nvPr/>
        </p:nvSpPr>
        <p:spPr>
          <a:xfrm>
            <a:off x="7033448" y="1095540"/>
            <a:ext cx="1814274" cy="2331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ko-KR" altLang="en-US" sz="731" dirty="0">
              <a:solidFill>
                <a:schemeClr val="tx1"/>
              </a:solidFill>
            </a:endParaRPr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160892CD-BA92-4905-881A-2DAC5618FCA2}"/>
              </a:ext>
            </a:extLst>
          </p:cNvPr>
          <p:cNvSpPr/>
          <p:nvPr/>
        </p:nvSpPr>
        <p:spPr>
          <a:xfrm>
            <a:off x="8889414" y="1120964"/>
            <a:ext cx="409871" cy="250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0">
              <a:lnSpc>
                <a:spcPct val="115000"/>
              </a:lnSpc>
            </a:pPr>
            <a:r>
              <a:rPr lang="ko-KR" altLang="en-US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학점 </a:t>
            </a:r>
            <a:r>
              <a:rPr lang="en-US" altLang="ko-KR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: </a:t>
            </a:r>
            <a:endParaRPr lang="ko-KR" altLang="ko-KR" sz="650" kern="100" spc="-122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21C63A2C-3D18-4452-BD0A-2ACE41045688}"/>
              </a:ext>
            </a:extLst>
          </p:cNvPr>
          <p:cNvSpPr/>
          <p:nvPr/>
        </p:nvSpPr>
        <p:spPr>
          <a:xfrm>
            <a:off x="9255721" y="1091088"/>
            <a:ext cx="335009" cy="2331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ko-KR" altLang="en-US" sz="731" dirty="0">
              <a:solidFill>
                <a:schemeClr val="tx1"/>
              </a:solidFill>
            </a:endParaRPr>
          </a:p>
        </p:txBody>
      </p:sp>
      <p:sp>
        <p:nvSpPr>
          <p:cNvPr id="44" name="직사각형 43">
            <a:extLst>
              <a:ext uri="{FF2B5EF4-FFF2-40B4-BE49-F238E27FC236}">
                <a16:creationId xmlns:a16="http://schemas.microsoft.com/office/drawing/2014/main" id="{D2304E83-DEED-43AA-AC59-D6BFDDD8DE2B}"/>
              </a:ext>
            </a:extLst>
          </p:cNvPr>
          <p:cNvSpPr/>
          <p:nvPr/>
        </p:nvSpPr>
        <p:spPr>
          <a:xfrm>
            <a:off x="1709723" y="2875994"/>
            <a:ext cx="1544170" cy="2324814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ko-KR" altLang="en-US" sz="731">
              <a:solidFill>
                <a:schemeClr val="tx1"/>
              </a:solidFill>
            </a:endParaRPr>
          </a:p>
        </p:txBody>
      </p:sp>
      <p:cxnSp>
        <p:nvCxnSpPr>
          <p:cNvPr id="49" name="직선 연결선 48">
            <a:extLst>
              <a:ext uri="{FF2B5EF4-FFF2-40B4-BE49-F238E27FC236}">
                <a16:creationId xmlns:a16="http://schemas.microsoft.com/office/drawing/2014/main" id="{D62E70B1-DD4F-405E-937A-7C29B36E24DB}"/>
              </a:ext>
            </a:extLst>
          </p:cNvPr>
          <p:cNvCxnSpPr>
            <a:cxnSpLocks/>
          </p:cNvCxnSpPr>
          <p:nvPr/>
        </p:nvCxnSpPr>
        <p:spPr>
          <a:xfrm>
            <a:off x="6870101" y="2392364"/>
            <a:ext cx="0" cy="4465636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직사각형 52">
            <a:extLst>
              <a:ext uri="{FF2B5EF4-FFF2-40B4-BE49-F238E27FC236}">
                <a16:creationId xmlns:a16="http://schemas.microsoft.com/office/drawing/2014/main" id="{3612609E-6829-4E8B-AA64-B5F9160DE875}"/>
              </a:ext>
            </a:extLst>
          </p:cNvPr>
          <p:cNvSpPr/>
          <p:nvPr/>
        </p:nvSpPr>
        <p:spPr>
          <a:xfrm>
            <a:off x="1713835" y="2920606"/>
            <a:ext cx="1537820" cy="221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15000"/>
              </a:lnSpc>
            </a:pPr>
            <a:r>
              <a:rPr lang="ko-KR" altLang="en-US" sz="731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직장명 </a:t>
            </a:r>
            <a:r>
              <a:rPr lang="en-US" altLang="ko-KR" sz="73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:  </a:t>
            </a:r>
            <a:endParaRPr lang="ko-KR" altLang="ko-KR" sz="406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54" name="직사각형 53">
            <a:extLst>
              <a:ext uri="{FF2B5EF4-FFF2-40B4-BE49-F238E27FC236}">
                <a16:creationId xmlns:a16="http://schemas.microsoft.com/office/drawing/2014/main" id="{98136630-706E-4919-A43C-8C2D73B43339}"/>
              </a:ext>
            </a:extLst>
          </p:cNvPr>
          <p:cNvSpPr/>
          <p:nvPr/>
        </p:nvSpPr>
        <p:spPr>
          <a:xfrm>
            <a:off x="1713835" y="3153795"/>
            <a:ext cx="1530504" cy="221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15000"/>
              </a:lnSpc>
            </a:pPr>
            <a:r>
              <a:rPr lang="ko-KR" altLang="en-US" sz="731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근무기간 </a:t>
            </a:r>
            <a:r>
              <a:rPr lang="en-US" altLang="ko-KR" sz="73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:   </a:t>
            </a:r>
            <a:endParaRPr lang="ko-KR" altLang="ko-KR" sz="406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B8199C63-344D-4CF4-92E3-208F5E917E76}"/>
              </a:ext>
            </a:extLst>
          </p:cNvPr>
          <p:cNvSpPr/>
          <p:nvPr/>
        </p:nvSpPr>
        <p:spPr>
          <a:xfrm>
            <a:off x="1718046" y="3639100"/>
            <a:ext cx="1543293" cy="221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15000"/>
              </a:lnSpc>
            </a:pPr>
            <a:r>
              <a:rPr lang="ko-KR" altLang="en-US" sz="731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근무부서  </a:t>
            </a:r>
            <a:r>
              <a:rPr lang="en-US" altLang="ko-KR" sz="731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:  </a:t>
            </a:r>
            <a:endParaRPr lang="ko-KR" altLang="ko-KR" sz="406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57" name="직사각형 56">
            <a:extLst>
              <a:ext uri="{FF2B5EF4-FFF2-40B4-BE49-F238E27FC236}">
                <a16:creationId xmlns:a16="http://schemas.microsoft.com/office/drawing/2014/main" id="{C8F1A888-4597-43AE-8B03-344DC51E652B}"/>
              </a:ext>
            </a:extLst>
          </p:cNvPr>
          <p:cNvSpPr/>
          <p:nvPr/>
        </p:nvSpPr>
        <p:spPr>
          <a:xfrm>
            <a:off x="1718046" y="3872538"/>
            <a:ext cx="1543293" cy="209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15000"/>
              </a:lnSpc>
            </a:pPr>
            <a:r>
              <a:rPr lang="ko-KR" altLang="en-US" sz="731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퇴직사유 </a:t>
            </a:r>
            <a:r>
              <a:rPr lang="en-US" altLang="ko-KR" sz="731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:</a:t>
            </a:r>
            <a:endParaRPr lang="ko-KR" altLang="ko-KR" sz="406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58" name="직사각형 57">
            <a:extLst>
              <a:ext uri="{FF2B5EF4-FFF2-40B4-BE49-F238E27FC236}">
                <a16:creationId xmlns:a16="http://schemas.microsoft.com/office/drawing/2014/main" id="{F8D36C16-D5A3-4641-B18A-12D74F877148}"/>
              </a:ext>
            </a:extLst>
          </p:cNvPr>
          <p:cNvSpPr/>
          <p:nvPr/>
        </p:nvSpPr>
        <p:spPr>
          <a:xfrm>
            <a:off x="1713168" y="4109343"/>
            <a:ext cx="1543293" cy="480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15000"/>
              </a:lnSpc>
            </a:pPr>
            <a:r>
              <a:rPr lang="ko-KR" altLang="en-US" sz="731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담당업무 </a:t>
            </a:r>
            <a:r>
              <a:rPr lang="en-US" altLang="ko-KR" sz="73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:  </a:t>
            </a:r>
            <a:endParaRPr lang="en-US" altLang="ko-KR" sz="731" kern="0" dirty="0">
              <a:solidFill>
                <a:srgbClr val="000000"/>
              </a:solidFill>
              <a:latin typeface="맑은 고딕" panose="020B0503020000020004" pitchFamily="50" charset="-127"/>
              <a:cs typeface="굴림" panose="020B0600000101010101" pitchFamily="50" charset="-127"/>
            </a:endParaRPr>
          </a:p>
          <a:p>
            <a:pPr marL="171450" indent="-171450" latinLnBrk="0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en-US" altLang="ko-KR" sz="731" kern="0" spc="-122" dirty="0">
              <a:solidFill>
                <a:srgbClr val="000000"/>
              </a:solidFill>
              <a:latin typeface="맑은 고딕" panose="020B0503020000020004" pitchFamily="50" charset="-127"/>
              <a:cs typeface="굴림" panose="020B0600000101010101" pitchFamily="50" charset="-127"/>
            </a:endParaRPr>
          </a:p>
          <a:p>
            <a:pPr latinLnBrk="0">
              <a:lnSpc>
                <a:spcPct val="115000"/>
              </a:lnSpc>
            </a:pPr>
            <a:r>
              <a:rPr lang="en-US" altLang="ko-KR" sz="73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  </a:t>
            </a:r>
          </a:p>
        </p:txBody>
      </p:sp>
      <p:sp>
        <p:nvSpPr>
          <p:cNvPr id="59" name="직사각형 58">
            <a:extLst>
              <a:ext uri="{FF2B5EF4-FFF2-40B4-BE49-F238E27FC236}">
                <a16:creationId xmlns:a16="http://schemas.microsoft.com/office/drawing/2014/main" id="{62EFAB56-7BBD-42BA-8D9E-6E036101E86F}"/>
              </a:ext>
            </a:extLst>
          </p:cNvPr>
          <p:cNvSpPr/>
          <p:nvPr/>
        </p:nvSpPr>
        <p:spPr>
          <a:xfrm>
            <a:off x="6558330" y="1959084"/>
            <a:ext cx="633601" cy="250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0">
              <a:lnSpc>
                <a:spcPct val="115000"/>
              </a:lnSpc>
            </a:pPr>
            <a:r>
              <a:rPr lang="ko-KR" altLang="en-US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고등학교 </a:t>
            </a:r>
            <a:r>
              <a:rPr lang="en-US" altLang="ko-KR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: </a:t>
            </a:r>
            <a:endParaRPr lang="ko-KR" altLang="ko-KR" sz="650" kern="100" spc="-122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60" name="직사각형 59">
            <a:extLst>
              <a:ext uri="{FF2B5EF4-FFF2-40B4-BE49-F238E27FC236}">
                <a16:creationId xmlns:a16="http://schemas.microsoft.com/office/drawing/2014/main" id="{B702C877-1FE9-4D29-86CD-15C819B524F5}"/>
              </a:ext>
            </a:extLst>
          </p:cNvPr>
          <p:cNvSpPr/>
          <p:nvPr/>
        </p:nvSpPr>
        <p:spPr>
          <a:xfrm>
            <a:off x="7181491" y="1974602"/>
            <a:ext cx="1666231" cy="2331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ko-KR" altLang="en-US" sz="731" dirty="0">
              <a:solidFill>
                <a:schemeClr val="tx1"/>
              </a:solidFill>
            </a:endParaRPr>
          </a:p>
        </p:txBody>
      </p:sp>
      <p:sp>
        <p:nvSpPr>
          <p:cNvPr id="62" name="직사각형 61">
            <a:extLst>
              <a:ext uri="{FF2B5EF4-FFF2-40B4-BE49-F238E27FC236}">
                <a16:creationId xmlns:a16="http://schemas.microsoft.com/office/drawing/2014/main" id="{0A6438F5-F247-49CD-A23A-E47FDCA240D2}"/>
              </a:ext>
            </a:extLst>
          </p:cNvPr>
          <p:cNvSpPr/>
          <p:nvPr/>
        </p:nvSpPr>
        <p:spPr>
          <a:xfrm>
            <a:off x="8847722" y="2008001"/>
            <a:ext cx="768865" cy="204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731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(20XX</a:t>
            </a:r>
            <a:r>
              <a:rPr lang="ko-KR" altLang="en-US" sz="73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년도 졸업</a:t>
            </a:r>
            <a:r>
              <a:rPr lang="en-US" altLang="ko-KR" sz="73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)</a:t>
            </a:r>
            <a:endParaRPr lang="ko-KR" altLang="en-US" sz="731" dirty="0"/>
          </a:p>
        </p:txBody>
      </p:sp>
      <p:sp>
        <p:nvSpPr>
          <p:cNvPr id="70" name="직사각형 69">
            <a:extLst>
              <a:ext uri="{FF2B5EF4-FFF2-40B4-BE49-F238E27FC236}">
                <a16:creationId xmlns:a16="http://schemas.microsoft.com/office/drawing/2014/main" id="{8CEBA3A0-6D6C-4966-B2C9-39D4A620161C}"/>
              </a:ext>
            </a:extLst>
          </p:cNvPr>
          <p:cNvSpPr/>
          <p:nvPr/>
        </p:nvSpPr>
        <p:spPr>
          <a:xfrm>
            <a:off x="6551780" y="1400421"/>
            <a:ext cx="642592" cy="250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0">
              <a:lnSpc>
                <a:spcPct val="115000"/>
              </a:lnSpc>
            </a:pPr>
            <a:r>
              <a:rPr lang="ko-KR" altLang="en-US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재학기간 </a:t>
            </a:r>
            <a:r>
              <a:rPr lang="en-US" altLang="ko-KR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: </a:t>
            </a:r>
            <a:endParaRPr lang="ko-KR" altLang="ko-KR" sz="650" kern="100" spc="-122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71" name="직사각형 70">
            <a:extLst>
              <a:ext uri="{FF2B5EF4-FFF2-40B4-BE49-F238E27FC236}">
                <a16:creationId xmlns:a16="http://schemas.microsoft.com/office/drawing/2014/main" id="{1FDBAA10-7B22-4920-98FF-6D938C66C721}"/>
              </a:ext>
            </a:extLst>
          </p:cNvPr>
          <p:cNvSpPr/>
          <p:nvPr/>
        </p:nvSpPr>
        <p:spPr>
          <a:xfrm>
            <a:off x="7181491" y="1385640"/>
            <a:ext cx="1371033" cy="2331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ko-KR" altLang="en-US" sz="731" dirty="0">
              <a:solidFill>
                <a:schemeClr val="tx1"/>
              </a:solidFill>
            </a:endParaRPr>
          </a:p>
        </p:txBody>
      </p:sp>
      <p:sp>
        <p:nvSpPr>
          <p:cNvPr id="72" name="직사각형 71">
            <a:extLst>
              <a:ext uri="{FF2B5EF4-FFF2-40B4-BE49-F238E27FC236}">
                <a16:creationId xmlns:a16="http://schemas.microsoft.com/office/drawing/2014/main" id="{F4E4A105-9E73-43D3-851D-C4C3B346EDEA}"/>
              </a:ext>
            </a:extLst>
          </p:cNvPr>
          <p:cNvSpPr/>
          <p:nvPr/>
        </p:nvSpPr>
        <p:spPr>
          <a:xfrm>
            <a:off x="8572870" y="1407891"/>
            <a:ext cx="1037528" cy="204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73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( </a:t>
            </a:r>
            <a:r>
              <a:rPr lang="ko-KR" altLang="en-US" sz="73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졸업 </a:t>
            </a:r>
            <a:r>
              <a:rPr lang="en-US" altLang="ko-KR" sz="73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/ </a:t>
            </a:r>
            <a:r>
              <a:rPr lang="ko-KR" altLang="en-US" sz="73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재학 </a:t>
            </a:r>
            <a:r>
              <a:rPr lang="en-US" altLang="ko-KR" sz="73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/ </a:t>
            </a:r>
            <a:r>
              <a:rPr lang="ko-KR" altLang="en-US" sz="73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수료 </a:t>
            </a:r>
            <a:r>
              <a:rPr lang="en-US" altLang="ko-KR" sz="73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/ </a:t>
            </a:r>
            <a:r>
              <a:rPr lang="ko-KR" altLang="en-US" sz="73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중퇴 </a:t>
            </a:r>
            <a:r>
              <a:rPr lang="en-US" altLang="ko-KR" sz="73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)</a:t>
            </a:r>
            <a:endParaRPr lang="ko-KR" altLang="en-US" sz="731" dirty="0"/>
          </a:p>
        </p:txBody>
      </p:sp>
      <p:sp>
        <p:nvSpPr>
          <p:cNvPr id="73" name="직사각형 72">
            <a:extLst>
              <a:ext uri="{FF2B5EF4-FFF2-40B4-BE49-F238E27FC236}">
                <a16:creationId xmlns:a16="http://schemas.microsoft.com/office/drawing/2014/main" id="{D16D77BA-55BC-4062-AEE8-34C80F082FCC}"/>
              </a:ext>
            </a:extLst>
          </p:cNvPr>
          <p:cNvSpPr/>
          <p:nvPr/>
        </p:nvSpPr>
        <p:spPr>
          <a:xfrm>
            <a:off x="8407489" y="823878"/>
            <a:ext cx="533242" cy="250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0">
              <a:lnSpc>
                <a:spcPct val="115000"/>
              </a:lnSpc>
            </a:pPr>
            <a:r>
              <a:rPr lang="ko-KR" altLang="en-US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소재지 </a:t>
            </a:r>
            <a:r>
              <a:rPr lang="en-US" altLang="ko-KR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: </a:t>
            </a:r>
            <a:endParaRPr lang="ko-KR" altLang="ko-KR" sz="650" kern="100" spc="-122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74" name="직사각형 73">
            <a:extLst>
              <a:ext uri="{FF2B5EF4-FFF2-40B4-BE49-F238E27FC236}">
                <a16:creationId xmlns:a16="http://schemas.microsoft.com/office/drawing/2014/main" id="{4802EA0A-EF04-4BB2-878C-BD95D959B9CF}"/>
              </a:ext>
            </a:extLst>
          </p:cNvPr>
          <p:cNvSpPr/>
          <p:nvPr/>
        </p:nvSpPr>
        <p:spPr>
          <a:xfrm>
            <a:off x="8889414" y="804012"/>
            <a:ext cx="701316" cy="2331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ko-KR" altLang="en-US" sz="731" dirty="0">
              <a:solidFill>
                <a:schemeClr val="tx1"/>
              </a:solidFill>
            </a:endParaRPr>
          </a:p>
        </p:txBody>
      </p:sp>
      <p:cxnSp>
        <p:nvCxnSpPr>
          <p:cNvPr id="76" name="직선 연결선 75">
            <a:extLst>
              <a:ext uri="{FF2B5EF4-FFF2-40B4-BE49-F238E27FC236}">
                <a16:creationId xmlns:a16="http://schemas.microsoft.com/office/drawing/2014/main" id="{691D4863-4B6A-44E4-838E-7CA6222D387B}"/>
              </a:ext>
            </a:extLst>
          </p:cNvPr>
          <p:cNvCxnSpPr>
            <a:cxnSpLocks/>
          </p:cNvCxnSpPr>
          <p:nvPr/>
        </p:nvCxnSpPr>
        <p:spPr>
          <a:xfrm>
            <a:off x="6870102" y="6151454"/>
            <a:ext cx="304706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직사각형 77">
            <a:extLst>
              <a:ext uri="{FF2B5EF4-FFF2-40B4-BE49-F238E27FC236}">
                <a16:creationId xmlns:a16="http://schemas.microsoft.com/office/drawing/2014/main" id="{BBDD6002-3853-4EB5-A5FD-D72772319FF0}"/>
              </a:ext>
            </a:extLst>
          </p:cNvPr>
          <p:cNvSpPr/>
          <p:nvPr/>
        </p:nvSpPr>
        <p:spPr>
          <a:xfrm>
            <a:off x="7022951" y="6272751"/>
            <a:ext cx="2761163" cy="408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latinLnBrk="0">
              <a:lnSpc>
                <a:spcPct val="115000"/>
              </a:lnSpc>
            </a:pPr>
            <a:r>
              <a:rPr lang="ko-KR" altLang="en-US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위 기재 사항은 사실과 틀림이 없습니다</a:t>
            </a:r>
            <a:r>
              <a:rPr lang="en-US" altLang="ko-KR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.</a:t>
            </a:r>
          </a:p>
          <a:p>
            <a:pPr algn="r" latinLnBrk="0">
              <a:lnSpc>
                <a:spcPct val="115000"/>
              </a:lnSpc>
            </a:pPr>
            <a:r>
              <a:rPr lang="ko-KR" altLang="en-US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Times New Roman" panose="02020603050405020304" pitchFamily="18" charset="0"/>
              </a:rPr>
              <a:t>작성자 </a:t>
            </a:r>
            <a:r>
              <a:rPr lang="en-US" altLang="ko-KR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Times New Roman" panose="02020603050405020304" pitchFamily="18" charset="0"/>
              </a:rPr>
              <a:t>:                           (</a:t>
            </a:r>
            <a:r>
              <a:rPr lang="ko-KR" altLang="en-US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Times New Roman" panose="02020603050405020304" pitchFamily="18" charset="0"/>
              </a:rPr>
              <a:t>서명</a:t>
            </a:r>
            <a:r>
              <a:rPr lang="en-US" altLang="ko-KR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Times New Roman" panose="02020603050405020304" pitchFamily="18" charset="0"/>
              </a:rPr>
              <a:t>)</a:t>
            </a:r>
            <a:endParaRPr lang="ko-KR" altLang="ko-KR" sz="650" kern="100" spc="-122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84" name="직사각형 83">
            <a:extLst>
              <a:ext uri="{FF2B5EF4-FFF2-40B4-BE49-F238E27FC236}">
                <a16:creationId xmlns:a16="http://schemas.microsoft.com/office/drawing/2014/main" id="{7032D1F5-40F0-477A-A016-A76EF6B9DA7A}"/>
              </a:ext>
            </a:extLst>
          </p:cNvPr>
          <p:cNvSpPr/>
          <p:nvPr/>
        </p:nvSpPr>
        <p:spPr>
          <a:xfrm>
            <a:off x="124760" y="2877369"/>
            <a:ext cx="1235265" cy="220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15000"/>
              </a:lnSpc>
            </a:pPr>
            <a:r>
              <a:rPr lang="ko-KR" altLang="en-US" sz="800" b="1" kern="0" spc="-122" dirty="0" err="1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자격명</a:t>
            </a:r>
            <a:r>
              <a:rPr lang="ko-KR" altLang="en-US" sz="800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 </a:t>
            </a:r>
            <a:r>
              <a:rPr lang="en-US" altLang="ko-KR" sz="8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:    </a:t>
            </a:r>
            <a:endParaRPr lang="ko-KR" altLang="ko-KR" sz="600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87" name="직사각형 86">
            <a:extLst>
              <a:ext uri="{FF2B5EF4-FFF2-40B4-BE49-F238E27FC236}">
                <a16:creationId xmlns:a16="http://schemas.microsoft.com/office/drawing/2014/main" id="{6D5F127D-FCB3-43D3-A60E-9C63E0F2BE5C}"/>
              </a:ext>
            </a:extLst>
          </p:cNvPr>
          <p:cNvSpPr/>
          <p:nvPr/>
        </p:nvSpPr>
        <p:spPr>
          <a:xfrm>
            <a:off x="140381" y="3065407"/>
            <a:ext cx="1235265" cy="216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15000"/>
              </a:lnSpc>
            </a:pPr>
            <a:r>
              <a:rPr lang="en-US" altLang="ko-KR" sz="700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(</a:t>
            </a:r>
            <a:r>
              <a:rPr lang="ko-KR" altLang="en-US" sz="700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취득일자 및 발급기관</a:t>
            </a:r>
            <a:r>
              <a:rPr lang="en-US" altLang="ko-KR" sz="700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)    </a:t>
            </a:r>
            <a:endParaRPr lang="ko-KR" altLang="ko-KR" sz="500" kern="100" spc="-122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88" name="직사각형 87">
            <a:extLst>
              <a:ext uri="{FF2B5EF4-FFF2-40B4-BE49-F238E27FC236}">
                <a16:creationId xmlns:a16="http://schemas.microsoft.com/office/drawing/2014/main" id="{08985BCE-0C4E-4B19-8D65-2E019611D54A}"/>
              </a:ext>
            </a:extLst>
          </p:cNvPr>
          <p:cNvSpPr/>
          <p:nvPr/>
        </p:nvSpPr>
        <p:spPr>
          <a:xfrm>
            <a:off x="132169" y="3626432"/>
            <a:ext cx="1235265" cy="220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15000"/>
              </a:lnSpc>
            </a:pPr>
            <a:r>
              <a:rPr lang="ko-KR" altLang="en-US" sz="800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어학시험명 </a:t>
            </a:r>
            <a:r>
              <a:rPr lang="en-US" altLang="ko-KR" sz="8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:    </a:t>
            </a:r>
            <a:endParaRPr lang="ko-KR" altLang="ko-KR" sz="600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89" name="직사각형 88">
            <a:extLst>
              <a:ext uri="{FF2B5EF4-FFF2-40B4-BE49-F238E27FC236}">
                <a16:creationId xmlns:a16="http://schemas.microsoft.com/office/drawing/2014/main" id="{29FE6A6E-AE14-4179-8941-F0A278B8F47D}"/>
              </a:ext>
            </a:extLst>
          </p:cNvPr>
          <p:cNvSpPr/>
          <p:nvPr/>
        </p:nvSpPr>
        <p:spPr>
          <a:xfrm>
            <a:off x="140381" y="3824446"/>
            <a:ext cx="1235265" cy="23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15000"/>
              </a:lnSpc>
            </a:pPr>
            <a:r>
              <a:rPr lang="ko-KR" altLang="en-US" sz="800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어학점수 </a:t>
            </a:r>
            <a:r>
              <a:rPr lang="en-US" altLang="ko-KR" sz="8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:    </a:t>
            </a:r>
            <a:endParaRPr lang="ko-KR" altLang="ko-KR" sz="600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90" name="직사각형 89">
            <a:extLst>
              <a:ext uri="{FF2B5EF4-FFF2-40B4-BE49-F238E27FC236}">
                <a16:creationId xmlns:a16="http://schemas.microsoft.com/office/drawing/2014/main" id="{034F93A4-70AB-41A9-B449-BF1DC94A6183}"/>
              </a:ext>
            </a:extLst>
          </p:cNvPr>
          <p:cNvSpPr/>
          <p:nvPr/>
        </p:nvSpPr>
        <p:spPr>
          <a:xfrm>
            <a:off x="140381" y="4035343"/>
            <a:ext cx="1235265" cy="220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15000"/>
              </a:lnSpc>
            </a:pPr>
            <a:r>
              <a:rPr lang="ko-KR" altLang="en-US" sz="800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취득일자 </a:t>
            </a:r>
            <a:r>
              <a:rPr lang="en-US" altLang="ko-KR" sz="8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:       </a:t>
            </a:r>
            <a:endParaRPr lang="ko-KR" altLang="ko-KR" sz="600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93" name="직사각형 92">
            <a:extLst>
              <a:ext uri="{FF2B5EF4-FFF2-40B4-BE49-F238E27FC236}">
                <a16:creationId xmlns:a16="http://schemas.microsoft.com/office/drawing/2014/main" id="{ADF2A4D0-9CBD-4A2D-AB99-DC1CD09BF578}"/>
              </a:ext>
            </a:extLst>
          </p:cNvPr>
          <p:cNvSpPr/>
          <p:nvPr/>
        </p:nvSpPr>
        <p:spPr>
          <a:xfrm>
            <a:off x="124760" y="4780096"/>
            <a:ext cx="1235265" cy="37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15000"/>
              </a:lnSpc>
            </a:pPr>
            <a:r>
              <a:rPr lang="ko-KR" altLang="en-US" sz="800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점수로 표현할 수 없는</a:t>
            </a:r>
            <a:r>
              <a:rPr lang="en-US" altLang="ko-KR" sz="800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/>
            </a:r>
            <a:br>
              <a:rPr lang="en-US" altLang="ko-KR" sz="800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</a:br>
            <a:r>
              <a:rPr lang="ko-KR" altLang="en-US" sz="800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외국어 능력 </a:t>
            </a:r>
            <a:r>
              <a:rPr lang="en-US" altLang="ko-KR" sz="800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:   </a:t>
            </a:r>
            <a:endParaRPr lang="ko-KR" altLang="ko-KR" sz="600" kern="100" spc="-122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94" name="직사각형 93">
            <a:extLst>
              <a:ext uri="{FF2B5EF4-FFF2-40B4-BE49-F238E27FC236}">
                <a16:creationId xmlns:a16="http://schemas.microsoft.com/office/drawing/2014/main" id="{CD2BB881-9BF9-4B7C-ADE1-645ABC595E58}"/>
              </a:ext>
            </a:extLst>
          </p:cNvPr>
          <p:cNvSpPr/>
          <p:nvPr/>
        </p:nvSpPr>
        <p:spPr>
          <a:xfrm>
            <a:off x="1702374" y="5491963"/>
            <a:ext cx="1384026" cy="250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0">
              <a:lnSpc>
                <a:spcPct val="115000"/>
              </a:lnSpc>
            </a:pPr>
            <a:r>
              <a:rPr lang="ko-KR" altLang="en-US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컴퓨터 활용능력</a:t>
            </a:r>
            <a:r>
              <a:rPr lang="en-US" altLang="ko-KR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 : </a:t>
            </a:r>
            <a:endParaRPr lang="ko-KR" altLang="ko-KR" sz="650" kern="100" spc="-122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95" name="직사각형 94">
            <a:extLst>
              <a:ext uri="{FF2B5EF4-FFF2-40B4-BE49-F238E27FC236}">
                <a16:creationId xmlns:a16="http://schemas.microsoft.com/office/drawing/2014/main" id="{921C1A76-7606-4091-B69E-59D31939344C}"/>
              </a:ext>
            </a:extLst>
          </p:cNvPr>
          <p:cNvSpPr/>
          <p:nvPr/>
        </p:nvSpPr>
        <p:spPr>
          <a:xfrm>
            <a:off x="128666" y="4401008"/>
            <a:ext cx="1235265" cy="220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15000"/>
              </a:lnSpc>
            </a:pPr>
            <a:r>
              <a:rPr lang="ko-KR" altLang="en-US" sz="800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해외 연수 경험 </a:t>
            </a:r>
            <a:r>
              <a:rPr lang="en-US" altLang="ko-KR" sz="8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:    </a:t>
            </a:r>
            <a:endParaRPr lang="ko-KR" altLang="ko-KR" sz="600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96" name="직사각형 95">
            <a:extLst>
              <a:ext uri="{FF2B5EF4-FFF2-40B4-BE49-F238E27FC236}">
                <a16:creationId xmlns:a16="http://schemas.microsoft.com/office/drawing/2014/main" id="{4D5288F5-0266-4A40-A910-88BAE1A4920A}"/>
              </a:ext>
            </a:extLst>
          </p:cNvPr>
          <p:cNvSpPr/>
          <p:nvPr/>
        </p:nvSpPr>
        <p:spPr>
          <a:xfrm>
            <a:off x="1727321" y="2530409"/>
            <a:ext cx="1409580" cy="22726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ko-KR" altLang="en-US" sz="890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경력사항</a:t>
            </a:r>
            <a:r>
              <a:rPr lang="ko-KR" altLang="en-US" sz="800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 </a:t>
            </a:r>
            <a:r>
              <a:rPr lang="en-US" altLang="ko-KR" sz="800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(</a:t>
            </a:r>
            <a:r>
              <a:rPr lang="ko-KR" altLang="en-US" sz="800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총 경력 </a:t>
            </a:r>
            <a:r>
              <a:rPr lang="en-US" altLang="ko-KR" sz="800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:   </a:t>
            </a:r>
            <a:r>
              <a:rPr lang="ko-KR" altLang="en-US" sz="800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년   개월</a:t>
            </a:r>
            <a:r>
              <a:rPr lang="en-US" altLang="ko-KR" sz="800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) </a:t>
            </a:r>
            <a:endParaRPr lang="ko-KR" altLang="ko-KR" sz="890" kern="100" spc="-122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25" name="직사각형 124">
            <a:extLst>
              <a:ext uri="{FF2B5EF4-FFF2-40B4-BE49-F238E27FC236}">
                <a16:creationId xmlns:a16="http://schemas.microsoft.com/office/drawing/2014/main" id="{FFA67686-BD91-4296-834F-70E4A0853AB5}"/>
              </a:ext>
            </a:extLst>
          </p:cNvPr>
          <p:cNvSpPr/>
          <p:nvPr/>
        </p:nvSpPr>
        <p:spPr>
          <a:xfrm>
            <a:off x="3418535" y="2873027"/>
            <a:ext cx="1544170" cy="2324814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ko-KR" altLang="en-US" sz="731">
              <a:solidFill>
                <a:schemeClr val="tx1"/>
              </a:solidFill>
            </a:endParaRPr>
          </a:p>
        </p:txBody>
      </p:sp>
      <p:sp>
        <p:nvSpPr>
          <p:cNvPr id="126" name="직사각형 125">
            <a:extLst>
              <a:ext uri="{FF2B5EF4-FFF2-40B4-BE49-F238E27FC236}">
                <a16:creationId xmlns:a16="http://schemas.microsoft.com/office/drawing/2014/main" id="{1DF989F8-00AA-45A7-8F03-657077BC2551}"/>
              </a:ext>
            </a:extLst>
          </p:cNvPr>
          <p:cNvSpPr/>
          <p:nvPr/>
        </p:nvSpPr>
        <p:spPr>
          <a:xfrm>
            <a:off x="3422647" y="2917639"/>
            <a:ext cx="1537820" cy="209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15000"/>
              </a:lnSpc>
            </a:pPr>
            <a:r>
              <a:rPr lang="ko-KR" altLang="en-US" sz="731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직장명 </a:t>
            </a:r>
            <a:r>
              <a:rPr lang="en-US" altLang="ko-KR" sz="731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:    </a:t>
            </a:r>
            <a:endParaRPr lang="ko-KR" altLang="ko-KR" sz="406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27" name="직사각형 126">
            <a:extLst>
              <a:ext uri="{FF2B5EF4-FFF2-40B4-BE49-F238E27FC236}">
                <a16:creationId xmlns:a16="http://schemas.microsoft.com/office/drawing/2014/main" id="{2399D9B4-F5E0-4DEB-942E-43283EA62A6F}"/>
              </a:ext>
            </a:extLst>
          </p:cNvPr>
          <p:cNvSpPr/>
          <p:nvPr/>
        </p:nvSpPr>
        <p:spPr>
          <a:xfrm>
            <a:off x="3422647" y="3150828"/>
            <a:ext cx="1530504" cy="209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15000"/>
              </a:lnSpc>
            </a:pPr>
            <a:r>
              <a:rPr lang="ko-KR" altLang="en-US" sz="731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근무기간 </a:t>
            </a:r>
            <a:r>
              <a:rPr lang="en-US" altLang="ko-KR" sz="731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:    </a:t>
            </a:r>
            <a:endParaRPr lang="ko-KR" altLang="ko-KR" sz="406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28" name="직사각형 127">
            <a:extLst>
              <a:ext uri="{FF2B5EF4-FFF2-40B4-BE49-F238E27FC236}">
                <a16:creationId xmlns:a16="http://schemas.microsoft.com/office/drawing/2014/main" id="{D16CCCF8-60AF-4527-A0ED-60BF2EA2CD12}"/>
              </a:ext>
            </a:extLst>
          </p:cNvPr>
          <p:cNvSpPr/>
          <p:nvPr/>
        </p:nvSpPr>
        <p:spPr>
          <a:xfrm>
            <a:off x="3433505" y="3639100"/>
            <a:ext cx="1543293" cy="209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15000"/>
              </a:lnSpc>
            </a:pPr>
            <a:r>
              <a:rPr lang="ko-KR" altLang="en-US" sz="731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근무부서  </a:t>
            </a:r>
            <a:r>
              <a:rPr lang="en-US" altLang="ko-KR" sz="731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:   </a:t>
            </a:r>
            <a:endParaRPr lang="ko-KR" altLang="ko-KR" sz="406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29" name="직사각형 128">
            <a:extLst>
              <a:ext uri="{FF2B5EF4-FFF2-40B4-BE49-F238E27FC236}">
                <a16:creationId xmlns:a16="http://schemas.microsoft.com/office/drawing/2014/main" id="{F263E423-4BC5-4DEA-A2F6-DA0C5BB385F9}"/>
              </a:ext>
            </a:extLst>
          </p:cNvPr>
          <p:cNvSpPr/>
          <p:nvPr/>
        </p:nvSpPr>
        <p:spPr>
          <a:xfrm>
            <a:off x="3433505" y="3872538"/>
            <a:ext cx="1543293" cy="209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15000"/>
              </a:lnSpc>
            </a:pPr>
            <a:r>
              <a:rPr lang="ko-KR" altLang="en-US" sz="731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퇴직사유 </a:t>
            </a:r>
            <a:r>
              <a:rPr lang="en-US" altLang="ko-KR" sz="731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:   </a:t>
            </a:r>
            <a:endParaRPr lang="ko-KR" altLang="ko-KR" sz="406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30" name="직사각형 129">
            <a:extLst>
              <a:ext uri="{FF2B5EF4-FFF2-40B4-BE49-F238E27FC236}">
                <a16:creationId xmlns:a16="http://schemas.microsoft.com/office/drawing/2014/main" id="{DB564025-83D4-4874-BE98-6564C548E070}"/>
              </a:ext>
            </a:extLst>
          </p:cNvPr>
          <p:cNvSpPr/>
          <p:nvPr/>
        </p:nvSpPr>
        <p:spPr>
          <a:xfrm>
            <a:off x="3428627" y="4109343"/>
            <a:ext cx="1543293" cy="609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15000"/>
              </a:lnSpc>
            </a:pPr>
            <a:r>
              <a:rPr lang="ko-KR" altLang="en-US" sz="731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담당업무 </a:t>
            </a:r>
            <a:r>
              <a:rPr lang="en-US" altLang="ko-KR" sz="731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:  </a:t>
            </a:r>
          </a:p>
          <a:p>
            <a:pPr marL="171450" indent="-171450" latinLnBrk="0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en-US" altLang="ko-KR" sz="731" kern="0" dirty="0">
              <a:solidFill>
                <a:srgbClr val="000000"/>
              </a:solidFill>
              <a:latin typeface="맑은 고딕" panose="020B0503020000020004" pitchFamily="50" charset="-127"/>
              <a:cs typeface="굴림" panose="020B0600000101010101" pitchFamily="50" charset="-127"/>
            </a:endParaRPr>
          </a:p>
          <a:p>
            <a:pPr marL="171450" indent="-171450" latinLnBrk="0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en-US" altLang="ko-KR" sz="731" kern="0" dirty="0">
              <a:solidFill>
                <a:srgbClr val="000000"/>
              </a:solidFill>
              <a:latin typeface="맑은 고딕" panose="020B0503020000020004" pitchFamily="50" charset="-127"/>
              <a:cs typeface="굴림" panose="020B0600000101010101" pitchFamily="50" charset="-127"/>
            </a:endParaRPr>
          </a:p>
          <a:p>
            <a:pPr latinLnBrk="0">
              <a:lnSpc>
                <a:spcPct val="115000"/>
              </a:lnSpc>
            </a:pPr>
            <a:r>
              <a:rPr lang="en-US" altLang="ko-KR" sz="731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  </a:t>
            </a:r>
          </a:p>
        </p:txBody>
      </p:sp>
      <p:sp>
        <p:nvSpPr>
          <p:cNvPr id="131" name="직사각형 130">
            <a:extLst>
              <a:ext uri="{FF2B5EF4-FFF2-40B4-BE49-F238E27FC236}">
                <a16:creationId xmlns:a16="http://schemas.microsoft.com/office/drawing/2014/main" id="{B8109A61-A4D9-4D24-9589-3A06F0C64DDC}"/>
              </a:ext>
            </a:extLst>
          </p:cNvPr>
          <p:cNvSpPr/>
          <p:nvPr/>
        </p:nvSpPr>
        <p:spPr>
          <a:xfrm>
            <a:off x="5121772" y="2877277"/>
            <a:ext cx="1544170" cy="2324814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ko-KR" altLang="en-US" sz="731">
              <a:solidFill>
                <a:schemeClr val="tx1"/>
              </a:solidFill>
            </a:endParaRPr>
          </a:p>
        </p:txBody>
      </p:sp>
      <p:sp>
        <p:nvSpPr>
          <p:cNvPr id="132" name="직사각형 131">
            <a:extLst>
              <a:ext uri="{FF2B5EF4-FFF2-40B4-BE49-F238E27FC236}">
                <a16:creationId xmlns:a16="http://schemas.microsoft.com/office/drawing/2014/main" id="{B423744B-B07E-4050-B441-DA8237B65905}"/>
              </a:ext>
            </a:extLst>
          </p:cNvPr>
          <p:cNvSpPr/>
          <p:nvPr/>
        </p:nvSpPr>
        <p:spPr>
          <a:xfrm>
            <a:off x="5125884" y="2921889"/>
            <a:ext cx="1537820" cy="209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15000"/>
              </a:lnSpc>
            </a:pPr>
            <a:r>
              <a:rPr lang="ko-KR" altLang="en-US" sz="731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직장명 </a:t>
            </a:r>
            <a:r>
              <a:rPr lang="en-US" altLang="ko-KR" sz="731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:  </a:t>
            </a:r>
            <a:endParaRPr lang="ko-KR" altLang="ko-KR" sz="406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33" name="직사각형 132">
            <a:extLst>
              <a:ext uri="{FF2B5EF4-FFF2-40B4-BE49-F238E27FC236}">
                <a16:creationId xmlns:a16="http://schemas.microsoft.com/office/drawing/2014/main" id="{6E29D188-B7D6-4B13-A060-234853C5A735}"/>
              </a:ext>
            </a:extLst>
          </p:cNvPr>
          <p:cNvSpPr/>
          <p:nvPr/>
        </p:nvSpPr>
        <p:spPr>
          <a:xfrm>
            <a:off x="5125884" y="3155078"/>
            <a:ext cx="1530504" cy="209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15000"/>
              </a:lnSpc>
            </a:pPr>
            <a:r>
              <a:rPr lang="ko-KR" altLang="en-US" sz="731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근무기간 </a:t>
            </a:r>
            <a:r>
              <a:rPr lang="en-US" altLang="ko-KR" sz="731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:   </a:t>
            </a:r>
            <a:endParaRPr lang="ko-KR" altLang="ko-KR" sz="406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34" name="직사각형 133">
            <a:extLst>
              <a:ext uri="{FF2B5EF4-FFF2-40B4-BE49-F238E27FC236}">
                <a16:creationId xmlns:a16="http://schemas.microsoft.com/office/drawing/2014/main" id="{C482D98F-E532-4233-9E44-6E785A013527}"/>
              </a:ext>
            </a:extLst>
          </p:cNvPr>
          <p:cNvSpPr/>
          <p:nvPr/>
        </p:nvSpPr>
        <p:spPr>
          <a:xfrm>
            <a:off x="5112073" y="3625938"/>
            <a:ext cx="1543293" cy="209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15000"/>
              </a:lnSpc>
            </a:pPr>
            <a:r>
              <a:rPr lang="ko-KR" altLang="en-US" sz="731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근무부서 </a:t>
            </a:r>
            <a:r>
              <a:rPr lang="en-US" altLang="ko-KR" sz="731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:   </a:t>
            </a:r>
            <a:endParaRPr lang="ko-KR" altLang="ko-KR" sz="406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35" name="직사각형 134">
            <a:extLst>
              <a:ext uri="{FF2B5EF4-FFF2-40B4-BE49-F238E27FC236}">
                <a16:creationId xmlns:a16="http://schemas.microsoft.com/office/drawing/2014/main" id="{EC6FD740-0351-4D40-8873-6F51DF43754B}"/>
              </a:ext>
            </a:extLst>
          </p:cNvPr>
          <p:cNvSpPr/>
          <p:nvPr/>
        </p:nvSpPr>
        <p:spPr>
          <a:xfrm>
            <a:off x="5112073" y="3859376"/>
            <a:ext cx="1543293" cy="209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15000"/>
              </a:lnSpc>
            </a:pPr>
            <a:r>
              <a:rPr lang="ko-KR" altLang="en-US" sz="731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퇴직사유 </a:t>
            </a:r>
            <a:r>
              <a:rPr lang="en-US" altLang="ko-KR" sz="731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:   </a:t>
            </a:r>
            <a:endParaRPr lang="ko-KR" altLang="ko-KR" sz="406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36" name="직사각형 135">
            <a:extLst>
              <a:ext uri="{FF2B5EF4-FFF2-40B4-BE49-F238E27FC236}">
                <a16:creationId xmlns:a16="http://schemas.microsoft.com/office/drawing/2014/main" id="{78E51E53-B0AE-4EB4-BB26-4B653FF2B9B7}"/>
              </a:ext>
            </a:extLst>
          </p:cNvPr>
          <p:cNvSpPr/>
          <p:nvPr/>
        </p:nvSpPr>
        <p:spPr>
          <a:xfrm>
            <a:off x="5107195" y="4096181"/>
            <a:ext cx="1543293" cy="609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15000"/>
              </a:lnSpc>
            </a:pPr>
            <a:r>
              <a:rPr lang="ko-KR" altLang="en-US" sz="731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담당업무 </a:t>
            </a:r>
            <a:r>
              <a:rPr lang="en-US" altLang="ko-KR" sz="731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:  </a:t>
            </a:r>
          </a:p>
          <a:p>
            <a:pPr marL="171450" indent="-171450" latinLnBrk="0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en-US" altLang="ko-KR" sz="731" kern="0" dirty="0">
              <a:solidFill>
                <a:srgbClr val="000000"/>
              </a:solidFill>
              <a:latin typeface="맑은 고딕" panose="020B0503020000020004" pitchFamily="50" charset="-127"/>
              <a:cs typeface="굴림" panose="020B0600000101010101" pitchFamily="50" charset="-127"/>
            </a:endParaRPr>
          </a:p>
          <a:p>
            <a:pPr marL="171450" indent="-171450" latinLnBrk="0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en-US" altLang="ko-KR" sz="731" kern="0" dirty="0">
              <a:solidFill>
                <a:srgbClr val="000000"/>
              </a:solidFill>
              <a:latin typeface="맑은 고딕" panose="020B0503020000020004" pitchFamily="50" charset="-127"/>
              <a:cs typeface="굴림" panose="020B0600000101010101" pitchFamily="50" charset="-127"/>
            </a:endParaRPr>
          </a:p>
          <a:p>
            <a:pPr latinLnBrk="0">
              <a:lnSpc>
                <a:spcPct val="115000"/>
              </a:lnSpc>
            </a:pPr>
            <a:r>
              <a:rPr lang="en-US" altLang="ko-KR" sz="731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  </a:t>
            </a:r>
          </a:p>
        </p:txBody>
      </p:sp>
      <p:sp>
        <p:nvSpPr>
          <p:cNvPr id="138" name="직사각형 137">
            <a:extLst>
              <a:ext uri="{FF2B5EF4-FFF2-40B4-BE49-F238E27FC236}">
                <a16:creationId xmlns:a16="http://schemas.microsoft.com/office/drawing/2014/main" id="{8D56662F-4559-4B98-B4DE-B8DB8204165A}"/>
              </a:ext>
            </a:extLst>
          </p:cNvPr>
          <p:cNvSpPr/>
          <p:nvPr/>
        </p:nvSpPr>
        <p:spPr>
          <a:xfrm>
            <a:off x="6952852" y="2530409"/>
            <a:ext cx="408499" cy="236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0">
              <a:lnSpc>
                <a:spcPct val="115000"/>
              </a:lnSpc>
            </a:pPr>
            <a:r>
              <a:rPr lang="ko-KR" altLang="en-US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취미 </a:t>
            </a:r>
            <a:r>
              <a:rPr lang="en-US" altLang="ko-KR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: </a:t>
            </a:r>
            <a:endParaRPr lang="ko-KR" altLang="ko-KR" sz="650" kern="100" spc="-122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39" name="직사각형 138">
            <a:extLst>
              <a:ext uri="{FF2B5EF4-FFF2-40B4-BE49-F238E27FC236}">
                <a16:creationId xmlns:a16="http://schemas.microsoft.com/office/drawing/2014/main" id="{178D6FD0-95EC-47FE-93A1-C4D9DAD6031E}"/>
              </a:ext>
            </a:extLst>
          </p:cNvPr>
          <p:cNvSpPr/>
          <p:nvPr/>
        </p:nvSpPr>
        <p:spPr>
          <a:xfrm>
            <a:off x="7444101" y="2535413"/>
            <a:ext cx="2146629" cy="2331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ko-KR" altLang="en-US" sz="731" dirty="0">
              <a:solidFill>
                <a:schemeClr val="tx1"/>
              </a:solidFill>
            </a:endParaRPr>
          </a:p>
        </p:txBody>
      </p:sp>
      <p:sp>
        <p:nvSpPr>
          <p:cNvPr id="142" name="직사각형 141">
            <a:extLst>
              <a:ext uri="{FF2B5EF4-FFF2-40B4-BE49-F238E27FC236}">
                <a16:creationId xmlns:a16="http://schemas.microsoft.com/office/drawing/2014/main" id="{F4802970-366E-443F-9244-650B69B71BA0}"/>
              </a:ext>
            </a:extLst>
          </p:cNvPr>
          <p:cNvSpPr/>
          <p:nvPr/>
        </p:nvSpPr>
        <p:spPr>
          <a:xfrm>
            <a:off x="6963145" y="3915237"/>
            <a:ext cx="2618198" cy="250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15000"/>
              </a:lnSpc>
            </a:pPr>
            <a:r>
              <a:rPr lang="ko-KR" altLang="en-US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구독중인</a:t>
            </a:r>
            <a:r>
              <a:rPr lang="ko-KR" altLang="en-US" sz="894" b="1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 </a:t>
            </a:r>
            <a:r>
              <a:rPr lang="en-US" altLang="ko-KR" sz="894" b="1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SNS</a:t>
            </a:r>
            <a:r>
              <a:rPr lang="ko-KR" altLang="en-US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페이지들 중 좋아하는 곳과 그 이유 </a:t>
            </a:r>
            <a:r>
              <a:rPr lang="en-US" altLang="ko-KR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: </a:t>
            </a:r>
            <a:endParaRPr lang="ko-KR" altLang="ko-KR" sz="650" kern="100" spc="-122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43" name="직사각형 142">
            <a:extLst>
              <a:ext uri="{FF2B5EF4-FFF2-40B4-BE49-F238E27FC236}">
                <a16:creationId xmlns:a16="http://schemas.microsoft.com/office/drawing/2014/main" id="{D6F7C1F0-A0D6-4D33-AAB2-C366BD49A304}"/>
              </a:ext>
            </a:extLst>
          </p:cNvPr>
          <p:cNvSpPr/>
          <p:nvPr/>
        </p:nvSpPr>
        <p:spPr>
          <a:xfrm>
            <a:off x="7015691" y="4186345"/>
            <a:ext cx="2571628" cy="2331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600" dirty="0">
                <a:solidFill>
                  <a:schemeClr val="tx1"/>
                </a:solidFill>
              </a:rPr>
              <a:t>1. 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44" name="직사각형 143">
            <a:extLst>
              <a:ext uri="{FF2B5EF4-FFF2-40B4-BE49-F238E27FC236}">
                <a16:creationId xmlns:a16="http://schemas.microsoft.com/office/drawing/2014/main" id="{04EB5EAF-CFDD-4809-8254-44C77BF1191B}"/>
              </a:ext>
            </a:extLst>
          </p:cNvPr>
          <p:cNvSpPr/>
          <p:nvPr/>
        </p:nvSpPr>
        <p:spPr>
          <a:xfrm>
            <a:off x="6962920" y="5758211"/>
            <a:ext cx="1352130" cy="250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15000"/>
              </a:lnSpc>
            </a:pPr>
            <a:r>
              <a:rPr lang="ko-KR" altLang="en-US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나를 사물에 비유한다면</a:t>
            </a:r>
            <a:r>
              <a:rPr lang="en-US" altLang="ko-KR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? :  </a:t>
            </a:r>
            <a:endParaRPr lang="ko-KR" altLang="ko-KR" sz="650" kern="100" spc="-122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45" name="직사각형 144">
            <a:extLst>
              <a:ext uri="{FF2B5EF4-FFF2-40B4-BE49-F238E27FC236}">
                <a16:creationId xmlns:a16="http://schemas.microsoft.com/office/drawing/2014/main" id="{16FFB267-62AB-47DE-907A-6A9205218920}"/>
              </a:ext>
            </a:extLst>
          </p:cNvPr>
          <p:cNvSpPr/>
          <p:nvPr/>
        </p:nvSpPr>
        <p:spPr>
          <a:xfrm>
            <a:off x="8236812" y="5763215"/>
            <a:ext cx="1363986" cy="2331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ko-KR" altLang="en-US" sz="731" dirty="0">
              <a:solidFill>
                <a:schemeClr val="tx1"/>
              </a:solidFill>
            </a:endParaRPr>
          </a:p>
        </p:txBody>
      </p:sp>
      <p:sp>
        <p:nvSpPr>
          <p:cNvPr id="146" name="직사각형 145">
            <a:extLst>
              <a:ext uri="{FF2B5EF4-FFF2-40B4-BE49-F238E27FC236}">
                <a16:creationId xmlns:a16="http://schemas.microsoft.com/office/drawing/2014/main" id="{1759B85E-7C75-45C2-9F8B-71BCCBFEE551}"/>
              </a:ext>
            </a:extLst>
          </p:cNvPr>
          <p:cNvSpPr/>
          <p:nvPr/>
        </p:nvSpPr>
        <p:spPr>
          <a:xfrm>
            <a:off x="7013624" y="4480859"/>
            <a:ext cx="2571628" cy="2331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600" dirty="0">
                <a:solidFill>
                  <a:schemeClr val="tx1"/>
                </a:solidFill>
              </a:rPr>
              <a:t>2. 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49" name="직사각형 148">
            <a:extLst>
              <a:ext uri="{FF2B5EF4-FFF2-40B4-BE49-F238E27FC236}">
                <a16:creationId xmlns:a16="http://schemas.microsoft.com/office/drawing/2014/main" id="{AB6FCE0D-EBDA-4072-9651-E1FEABA5F225}"/>
              </a:ext>
            </a:extLst>
          </p:cNvPr>
          <p:cNvSpPr/>
          <p:nvPr/>
        </p:nvSpPr>
        <p:spPr>
          <a:xfrm>
            <a:off x="7009715" y="4776578"/>
            <a:ext cx="2571628" cy="2331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600" dirty="0">
                <a:solidFill>
                  <a:schemeClr val="tx1"/>
                </a:solidFill>
              </a:rPr>
              <a:t>3. 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50" name="직사각형 149">
            <a:extLst>
              <a:ext uri="{FF2B5EF4-FFF2-40B4-BE49-F238E27FC236}">
                <a16:creationId xmlns:a16="http://schemas.microsoft.com/office/drawing/2014/main" id="{7227EC06-7D31-48DD-BACF-27F0CE67C81B}"/>
              </a:ext>
            </a:extLst>
          </p:cNvPr>
          <p:cNvSpPr/>
          <p:nvPr/>
        </p:nvSpPr>
        <p:spPr>
          <a:xfrm>
            <a:off x="6962695" y="5465352"/>
            <a:ext cx="1274115" cy="250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15000"/>
              </a:lnSpc>
            </a:pPr>
            <a:r>
              <a:rPr lang="ko-KR" altLang="en-US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죽기전에 해보고 싶은 일 </a:t>
            </a:r>
            <a:r>
              <a:rPr lang="en-US" altLang="ko-KR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: </a:t>
            </a:r>
            <a:endParaRPr lang="ko-KR" altLang="ko-KR" sz="650" kern="100" spc="-122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51" name="직사각형 150">
            <a:extLst>
              <a:ext uri="{FF2B5EF4-FFF2-40B4-BE49-F238E27FC236}">
                <a16:creationId xmlns:a16="http://schemas.microsoft.com/office/drawing/2014/main" id="{1C6CB90B-CE1D-4639-92CA-571AAC7852D2}"/>
              </a:ext>
            </a:extLst>
          </p:cNvPr>
          <p:cNvSpPr/>
          <p:nvPr/>
        </p:nvSpPr>
        <p:spPr>
          <a:xfrm>
            <a:off x="8236810" y="5470356"/>
            <a:ext cx="1363763" cy="2331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ko-KR" altLang="en-US" sz="731" dirty="0">
              <a:solidFill>
                <a:schemeClr val="tx1"/>
              </a:solidFill>
            </a:endParaRPr>
          </a:p>
        </p:txBody>
      </p:sp>
      <p:sp>
        <p:nvSpPr>
          <p:cNvPr id="152" name="직사각형 151">
            <a:extLst>
              <a:ext uri="{FF2B5EF4-FFF2-40B4-BE49-F238E27FC236}">
                <a16:creationId xmlns:a16="http://schemas.microsoft.com/office/drawing/2014/main" id="{0A56AC47-E5B8-41BB-9889-062ADC942D09}"/>
              </a:ext>
            </a:extLst>
          </p:cNvPr>
          <p:cNvSpPr/>
          <p:nvPr/>
        </p:nvSpPr>
        <p:spPr>
          <a:xfrm>
            <a:off x="6966655" y="5158385"/>
            <a:ext cx="1274115" cy="250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15000"/>
              </a:lnSpc>
            </a:pPr>
            <a:r>
              <a:rPr lang="ko-KR" altLang="en-US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학창시절 좋아하던 과목 </a:t>
            </a:r>
            <a:r>
              <a:rPr lang="en-US" altLang="ko-KR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: </a:t>
            </a:r>
            <a:endParaRPr lang="ko-KR" altLang="ko-KR" sz="650" kern="100" spc="-122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53" name="직사각형 152">
            <a:extLst>
              <a:ext uri="{FF2B5EF4-FFF2-40B4-BE49-F238E27FC236}">
                <a16:creationId xmlns:a16="http://schemas.microsoft.com/office/drawing/2014/main" id="{7819726E-EC51-4E46-BAE8-4488BC57ED0A}"/>
              </a:ext>
            </a:extLst>
          </p:cNvPr>
          <p:cNvSpPr/>
          <p:nvPr/>
        </p:nvSpPr>
        <p:spPr>
          <a:xfrm>
            <a:off x="8240770" y="5163389"/>
            <a:ext cx="1363763" cy="2331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ko-KR" altLang="en-US" sz="731" dirty="0">
              <a:solidFill>
                <a:schemeClr val="tx1"/>
              </a:solidFill>
            </a:endParaRPr>
          </a:p>
        </p:txBody>
      </p:sp>
      <p:sp>
        <p:nvSpPr>
          <p:cNvPr id="154" name="직사각형 153">
            <a:extLst>
              <a:ext uri="{FF2B5EF4-FFF2-40B4-BE49-F238E27FC236}">
                <a16:creationId xmlns:a16="http://schemas.microsoft.com/office/drawing/2014/main" id="{30371018-79F9-400E-A888-4243372AC795}"/>
              </a:ext>
            </a:extLst>
          </p:cNvPr>
          <p:cNvSpPr/>
          <p:nvPr/>
        </p:nvSpPr>
        <p:spPr>
          <a:xfrm>
            <a:off x="6961034" y="2837019"/>
            <a:ext cx="1332259" cy="250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15000"/>
              </a:lnSpc>
            </a:pPr>
            <a:r>
              <a:rPr lang="ko-KR" altLang="en-US" sz="894" b="1" kern="0" spc="-122" dirty="0" err="1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즐겨찾는</a:t>
            </a:r>
            <a:r>
              <a:rPr lang="ko-KR" altLang="en-US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 커뮤니티</a:t>
            </a:r>
            <a:r>
              <a:rPr lang="en-US" altLang="ko-KR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/</a:t>
            </a:r>
            <a:r>
              <a:rPr lang="ko-KR" altLang="en-US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카페 </a:t>
            </a:r>
            <a:r>
              <a:rPr lang="en-US" altLang="ko-KR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: </a:t>
            </a:r>
            <a:endParaRPr lang="ko-KR" altLang="ko-KR" sz="650" kern="100" spc="-122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55" name="직사각형 154">
            <a:extLst>
              <a:ext uri="{FF2B5EF4-FFF2-40B4-BE49-F238E27FC236}">
                <a16:creationId xmlns:a16="http://schemas.microsoft.com/office/drawing/2014/main" id="{C5920C1A-2121-4FA8-A7FD-756AD4501572}"/>
              </a:ext>
            </a:extLst>
          </p:cNvPr>
          <p:cNvSpPr/>
          <p:nvPr/>
        </p:nvSpPr>
        <p:spPr>
          <a:xfrm>
            <a:off x="8236810" y="2842023"/>
            <a:ext cx="1362102" cy="23318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ko-KR" altLang="en-US" sz="731" dirty="0">
              <a:solidFill>
                <a:schemeClr val="tx1"/>
              </a:solidFill>
            </a:endParaRPr>
          </a:p>
        </p:txBody>
      </p:sp>
      <p:pic>
        <p:nvPicPr>
          <p:cNvPr id="160" name="그림 159">
            <a:extLst>
              <a:ext uri="{FF2B5EF4-FFF2-40B4-BE49-F238E27FC236}">
                <a16:creationId xmlns:a16="http://schemas.microsoft.com/office/drawing/2014/main" id="{9257E895-16E6-4D32-AE2C-A7C23AF45D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486" y="5833857"/>
            <a:ext cx="258312" cy="258312"/>
          </a:xfrm>
          <a:prstGeom prst="rect">
            <a:avLst/>
          </a:prstGeom>
        </p:spPr>
      </p:pic>
      <p:pic>
        <p:nvPicPr>
          <p:cNvPr id="161" name="그림 160">
            <a:extLst>
              <a:ext uri="{FF2B5EF4-FFF2-40B4-BE49-F238E27FC236}">
                <a16:creationId xmlns:a16="http://schemas.microsoft.com/office/drawing/2014/main" id="{5E635FEE-A06E-4437-A53E-00A2A32F4E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3426" y="6237151"/>
            <a:ext cx="258312" cy="258312"/>
          </a:xfrm>
          <a:prstGeom prst="rect">
            <a:avLst/>
          </a:prstGeom>
        </p:spPr>
      </p:pic>
      <p:pic>
        <p:nvPicPr>
          <p:cNvPr id="164" name="그림 163">
            <a:extLst>
              <a:ext uri="{FF2B5EF4-FFF2-40B4-BE49-F238E27FC236}">
                <a16:creationId xmlns:a16="http://schemas.microsoft.com/office/drawing/2014/main" id="{E6725496-C5A2-4B6F-9FCF-2A6496A32F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8499" y="6229144"/>
            <a:ext cx="258312" cy="258312"/>
          </a:xfrm>
          <a:prstGeom prst="rect">
            <a:avLst/>
          </a:prstGeom>
        </p:spPr>
      </p:pic>
      <p:pic>
        <p:nvPicPr>
          <p:cNvPr id="165" name="그림 164">
            <a:extLst>
              <a:ext uri="{FF2B5EF4-FFF2-40B4-BE49-F238E27FC236}">
                <a16:creationId xmlns:a16="http://schemas.microsoft.com/office/drawing/2014/main" id="{243B5611-FCC7-4A12-968A-F9C26CB88D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9963" y="5828164"/>
            <a:ext cx="258312" cy="258312"/>
          </a:xfrm>
          <a:prstGeom prst="rect">
            <a:avLst/>
          </a:prstGeom>
        </p:spPr>
      </p:pic>
      <p:pic>
        <p:nvPicPr>
          <p:cNvPr id="166" name="그림 165">
            <a:extLst>
              <a:ext uri="{FF2B5EF4-FFF2-40B4-BE49-F238E27FC236}">
                <a16:creationId xmlns:a16="http://schemas.microsoft.com/office/drawing/2014/main" id="{8659291B-BD7F-4329-B161-62D68CA14CE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28857" y="5827760"/>
            <a:ext cx="258312" cy="258312"/>
          </a:xfrm>
          <a:prstGeom prst="rect">
            <a:avLst/>
          </a:prstGeom>
        </p:spPr>
      </p:pic>
      <p:pic>
        <p:nvPicPr>
          <p:cNvPr id="167" name="그림 166">
            <a:extLst>
              <a:ext uri="{FF2B5EF4-FFF2-40B4-BE49-F238E27FC236}">
                <a16:creationId xmlns:a16="http://schemas.microsoft.com/office/drawing/2014/main" id="{9536E60D-2615-4A05-9DF1-FAF711868A7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16062" y="6250618"/>
            <a:ext cx="231949" cy="231949"/>
          </a:xfrm>
          <a:prstGeom prst="rect">
            <a:avLst/>
          </a:prstGeom>
        </p:spPr>
      </p:pic>
      <p:sp>
        <p:nvSpPr>
          <p:cNvPr id="170" name="직사각형 169">
            <a:extLst>
              <a:ext uri="{FF2B5EF4-FFF2-40B4-BE49-F238E27FC236}">
                <a16:creationId xmlns:a16="http://schemas.microsoft.com/office/drawing/2014/main" id="{0A57EBBA-AE0D-4912-9001-0BD46E1DC306}"/>
              </a:ext>
            </a:extLst>
          </p:cNvPr>
          <p:cNvSpPr/>
          <p:nvPr/>
        </p:nvSpPr>
        <p:spPr>
          <a:xfrm>
            <a:off x="3387049" y="6037209"/>
            <a:ext cx="629066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700" dirty="0"/>
              <a:t>Power Point</a:t>
            </a:r>
            <a:endParaRPr lang="ko-KR" altLang="en-US" sz="700" dirty="0"/>
          </a:p>
        </p:txBody>
      </p:sp>
      <p:sp>
        <p:nvSpPr>
          <p:cNvPr id="171" name="직사각형 170">
            <a:extLst>
              <a:ext uri="{FF2B5EF4-FFF2-40B4-BE49-F238E27FC236}">
                <a16:creationId xmlns:a16="http://schemas.microsoft.com/office/drawing/2014/main" id="{2E96E003-F06C-41BD-BB66-5A307B54AD19}"/>
              </a:ext>
            </a:extLst>
          </p:cNvPr>
          <p:cNvSpPr/>
          <p:nvPr/>
        </p:nvSpPr>
        <p:spPr>
          <a:xfrm>
            <a:off x="3357307" y="6447696"/>
            <a:ext cx="629066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700" dirty="0"/>
              <a:t>Excel</a:t>
            </a:r>
            <a:endParaRPr lang="ko-KR" altLang="en-US" sz="700" dirty="0"/>
          </a:p>
        </p:txBody>
      </p:sp>
      <p:sp>
        <p:nvSpPr>
          <p:cNvPr id="172" name="직사각형 171">
            <a:extLst>
              <a:ext uri="{FF2B5EF4-FFF2-40B4-BE49-F238E27FC236}">
                <a16:creationId xmlns:a16="http://schemas.microsoft.com/office/drawing/2014/main" id="{7C52DF16-7BB2-4B00-8F06-A34172C239A7}"/>
              </a:ext>
            </a:extLst>
          </p:cNvPr>
          <p:cNvSpPr/>
          <p:nvPr/>
        </p:nvSpPr>
        <p:spPr>
          <a:xfrm>
            <a:off x="4906188" y="6041445"/>
            <a:ext cx="629066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700" dirty="0"/>
              <a:t>Word</a:t>
            </a:r>
            <a:endParaRPr lang="ko-KR" altLang="en-US" sz="700" dirty="0"/>
          </a:p>
        </p:txBody>
      </p:sp>
      <p:sp>
        <p:nvSpPr>
          <p:cNvPr id="173" name="직사각형 172">
            <a:extLst>
              <a:ext uri="{FF2B5EF4-FFF2-40B4-BE49-F238E27FC236}">
                <a16:creationId xmlns:a16="http://schemas.microsoft.com/office/drawing/2014/main" id="{C036F496-D1DC-41CF-957D-5D6791A5938A}"/>
              </a:ext>
            </a:extLst>
          </p:cNvPr>
          <p:cNvSpPr/>
          <p:nvPr/>
        </p:nvSpPr>
        <p:spPr>
          <a:xfrm>
            <a:off x="1765828" y="6036260"/>
            <a:ext cx="629066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700" dirty="0"/>
              <a:t>Photoshop</a:t>
            </a:r>
            <a:endParaRPr lang="ko-KR" altLang="en-US" sz="700" dirty="0"/>
          </a:p>
        </p:txBody>
      </p:sp>
      <p:sp>
        <p:nvSpPr>
          <p:cNvPr id="174" name="직사각형 173">
            <a:extLst>
              <a:ext uri="{FF2B5EF4-FFF2-40B4-BE49-F238E27FC236}">
                <a16:creationId xmlns:a16="http://schemas.microsoft.com/office/drawing/2014/main" id="{025B9E95-CC11-47AC-9384-37BB83B7677E}"/>
              </a:ext>
            </a:extLst>
          </p:cNvPr>
          <p:cNvSpPr/>
          <p:nvPr/>
        </p:nvSpPr>
        <p:spPr>
          <a:xfrm>
            <a:off x="1736086" y="6427697"/>
            <a:ext cx="629066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700" dirty="0"/>
              <a:t>Illustrator</a:t>
            </a:r>
            <a:endParaRPr lang="ko-KR" altLang="en-US" sz="700" dirty="0"/>
          </a:p>
        </p:txBody>
      </p:sp>
      <p:sp>
        <p:nvSpPr>
          <p:cNvPr id="175" name="직사각형 174">
            <a:extLst>
              <a:ext uri="{FF2B5EF4-FFF2-40B4-BE49-F238E27FC236}">
                <a16:creationId xmlns:a16="http://schemas.microsoft.com/office/drawing/2014/main" id="{9DBF788D-E14F-4404-9B1F-F5D44F2C9C78}"/>
              </a:ext>
            </a:extLst>
          </p:cNvPr>
          <p:cNvSpPr/>
          <p:nvPr/>
        </p:nvSpPr>
        <p:spPr>
          <a:xfrm>
            <a:off x="4922860" y="6409571"/>
            <a:ext cx="629066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700" dirty="0"/>
              <a:t>Internet</a:t>
            </a:r>
            <a:endParaRPr lang="ko-KR" altLang="en-US" sz="700" dirty="0"/>
          </a:p>
        </p:txBody>
      </p:sp>
      <p:sp>
        <p:nvSpPr>
          <p:cNvPr id="206" name="직사각형 205">
            <a:extLst>
              <a:ext uri="{FF2B5EF4-FFF2-40B4-BE49-F238E27FC236}">
                <a16:creationId xmlns:a16="http://schemas.microsoft.com/office/drawing/2014/main" id="{E28D1228-2F16-4A3B-82E0-0DEBEB75BE1C}"/>
              </a:ext>
            </a:extLst>
          </p:cNvPr>
          <p:cNvSpPr/>
          <p:nvPr/>
        </p:nvSpPr>
        <p:spPr>
          <a:xfrm>
            <a:off x="2409483" y="5916564"/>
            <a:ext cx="158007" cy="1580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1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207" name="직사각형 206">
            <a:extLst>
              <a:ext uri="{FF2B5EF4-FFF2-40B4-BE49-F238E27FC236}">
                <a16:creationId xmlns:a16="http://schemas.microsoft.com/office/drawing/2014/main" id="{1ABA2DF8-53C1-4D2F-8CF1-A5329F7B7D74}"/>
              </a:ext>
            </a:extLst>
          </p:cNvPr>
          <p:cNvSpPr/>
          <p:nvPr/>
        </p:nvSpPr>
        <p:spPr>
          <a:xfrm>
            <a:off x="2578098" y="5915588"/>
            <a:ext cx="158007" cy="1580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2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208" name="직사각형 207">
            <a:extLst>
              <a:ext uri="{FF2B5EF4-FFF2-40B4-BE49-F238E27FC236}">
                <a16:creationId xmlns:a16="http://schemas.microsoft.com/office/drawing/2014/main" id="{F466BAC4-66D5-47A7-B59E-A900197D9F9E}"/>
              </a:ext>
            </a:extLst>
          </p:cNvPr>
          <p:cNvSpPr/>
          <p:nvPr/>
        </p:nvSpPr>
        <p:spPr>
          <a:xfrm>
            <a:off x="2749392" y="5915588"/>
            <a:ext cx="158007" cy="1580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3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209" name="직사각형 208">
            <a:extLst>
              <a:ext uri="{FF2B5EF4-FFF2-40B4-BE49-F238E27FC236}">
                <a16:creationId xmlns:a16="http://schemas.microsoft.com/office/drawing/2014/main" id="{937BBBF6-6336-408E-8ED0-16663B5B6ACC}"/>
              </a:ext>
            </a:extLst>
          </p:cNvPr>
          <p:cNvSpPr/>
          <p:nvPr/>
        </p:nvSpPr>
        <p:spPr>
          <a:xfrm>
            <a:off x="2919166" y="5915941"/>
            <a:ext cx="158007" cy="1580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4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210" name="직사각형 209">
            <a:extLst>
              <a:ext uri="{FF2B5EF4-FFF2-40B4-BE49-F238E27FC236}">
                <a16:creationId xmlns:a16="http://schemas.microsoft.com/office/drawing/2014/main" id="{8C71E00C-2177-4745-840A-0B86269336D4}"/>
              </a:ext>
            </a:extLst>
          </p:cNvPr>
          <p:cNvSpPr/>
          <p:nvPr/>
        </p:nvSpPr>
        <p:spPr>
          <a:xfrm>
            <a:off x="3090461" y="5915941"/>
            <a:ext cx="158007" cy="1580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5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212" name="직사각형 211">
            <a:extLst>
              <a:ext uri="{FF2B5EF4-FFF2-40B4-BE49-F238E27FC236}">
                <a16:creationId xmlns:a16="http://schemas.microsoft.com/office/drawing/2014/main" id="{E058AB7A-ACC1-4829-B848-586219C3C3E7}"/>
              </a:ext>
            </a:extLst>
          </p:cNvPr>
          <p:cNvSpPr/>
          <p:nvPr/>
        </p:nvSpPr>
        <p:spPr>
          <a:xfrm>
            <a:off x="2409483" y="6296810"/>
            <a:ext cx="158007" cy="1580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1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213" name="직사각형 212">
            <a:extLst>
              <a:ext uri="{FF2B5EF4-FFF2-40B4-BE49-F238E27FC236}">
                <a16:creationId xmlns:a16="http://schemas.microsoft.com/office/drawing/2014/main" id="{F2B106DE-C00A-4027-9C25-BC28B49213DB}"/>
              </a:ext>
            </a:extLst>
          </p:cNvPr>
          <p:cNvSpPr/>
          <p:nvPr/>
        </p:nvSpPr>
        <p:spPr>
          <a:xfrm>
            <a:off x="2578098" y="6295834"/>
            <a:ext cx="158007" cy="1580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2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214" name="직사각형 213">
            <a:extLst>
              <a:ext uri="{FF2B5EF4-FFF2-40B4-BE49-F238E27FC236}">
                <a16:creationId xmlns:a16="http://schemas.microsoft.com/office/drawing/2014/main" id="{0A8F420F-0285-4C9D-A7CB-0CB052D301FA}"/>
              </a:ext>
            </a:extLst>
          </p:cNvPr>
          <p:cNvSpPr/>
          <p:nvPr/>
        </p:nvSpPr>
        <p:spPr>
          <a:xfrm>
            <a:off x="2749392" y="6295834"/>
            <a:ext cx="158007" cy="1580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3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215" name="직사각형 214">
            <a:extLst>
              <a:ext uri="{FF2B5EF4-FFF2-40B4-BE49-F238E27FC236}">
                <a16:creationId xmlns:a16="http://schemas.microsoft.com/office/drawing/2014/main" id="{E83C9CB9-888C-4244-9A95-086A4B516EF2}"/>
              </a:ext>
            </a:extLst>
          </p:cNvPr>
          <p:cNvSpPr/>
          <p:nvPr/>
        </p:nvSpPr>
        <p:spPr>
          <a:xfrm>
            <a:off x="2919166" y="6296187"/>
            <a:ext cx="158007" cy="1580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4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216" name="직사각형 215">
            <a:extLst>
              <a:ext uri="{FF2B5EF4-FFF2-40B4-BE49-F238E27FC236}">
                <a16:creationId xmlns:a16="http://schemas.microsoft.com/office/drawing/2014/main" id="{F0C3A19C-EFB5-4234-BFE7-3D0F116A540D}"/>
              </a:ext>
            </a:extLst>
          </p:cNvPr>
          <p:cNvSpPr/>
          <p:nvPr/>
        </p:nvSpPr>
        <p:spPr>
          <a:xfrm>
            <a:off x="3090461" y="6296187"/>
            <a:ext cx="158007" cy="1580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5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225" name="직사각형 224">
            <a:extLst>
              <a:ext uri="{FF2B5EF4-FFF2-40B4-BE49-F238E27FC236}">
                <a16:creationId xmlns:a16="http://schemas.microsoft.com/office/drawing/2014/main" id="{10E9428A-BF8E-46D4-A178-33A5BF5F3F63}"/>
              </a:ext>
            </a:extLst>
          </p:cNvPr>
          <p:cNvSpPr/>
          <p:nvPr/>
        </p:nvSpPr>
        <p:spPr>
          <a:xfrm>
            <a:off x="4057115" y="5915588"/>
            <a:ext cx="158007" cy="1580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1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226" name="직사각형 225">
            <a:extLst>
              <a:ext uri="{FF2B5EF4-FFF2-40B4-BE49-F238E27FC236}">
                <a16:creationId xmlns:a16="http://schemas.microsoft.com/office/drawing/2014/main" id="{3D6E865A-640D-4C0E-BD07-9BBB45506D1F}"/>
              </a:ext>
            </a:extLst>
          </p:cNvPr>
          <p:cNvSpPr/>
          <p:nvPr/>
        </p:nvSpPr>
        <p:spPr>
          <a:xfrm>
            <a:off x="4225730" y="5914612"/>
            <a:ext cx="158007" cy="1580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2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227" name="직사각형 226">
            <a:extLst>
              <a:ext uri="{FF2B5EF4-FFF2-40B4-BE49-F238E27FC236}">
                <a16:creationId xmlns:a16="http://schemas.microsoft.com/office/drawing/2014/main" id="{144C2695-716F-44DD-BEAD-7A15E393A43D}"/>
              </a:ext>
            </a:extLst>
          </p:cNvPr>
          <p:cNvSpPr/>
          <p:nvPr/>
        </p:nvSpPr>
        <p:spPr>
          <a:xfrm>
            <a:off x="4397024" y="5914612"/>
            <a:ext cx="158007" cy="1580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3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228" name="직사각형 227">
            <a:extLst>
              <a:ext uri="{FF2B5EF4-FFF2-40B4-BE49-F238E27FC236}">
                <a16:creationId xmlns:a16="http://schemas.microsoft.com/office/drawing/2014/main" id="{971AC038-A8D3-4AB8-B83D-F8639DBF0C8A}"/>
              </a:ext>
            </a:extLst>
          </p:cNvPr>
          <p:cNvSpPr/>
          <p:nvPr/>
        </p:nvSpPr>
        <p:spPr>
          <a:xfrm>
            <a:off x="4566798" y="5914965"/>
            <a:ext cx="158007" cy="1580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4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229" name="직사각형 228">
            <a:extLst>
              <a:ext uri="{FF2B5EF4-FFF2-40B4-BE49-F238E27FC236}">
                <a16:creationId xmlns:a16="http://schemas.microsoft.com/office/drawing/2014/main" id="{4D17D84F-690C-47D6-929A-5F360219C6A4}"/>
              </a:ext>
            </a:extLst>
          </p:cNvPr>
          <p:cNvSpPr/>
          <p:nvPr/>
        </p:nvSpPr>
        <p:spPr>
          <a:xfrm>
            <a:off x="4738093" y="5914965"/>
            <a:ext cx="158007" cy="1580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5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230" name="직사각형 229">
            <a:extLst>
              <a:ext uri="{FF2B5EF4-FFF2-40B4-BE49-F238E27FC236}">
                <a16:creationId xmlns:a16="http://schemas.microsoft.com/office/drawing/2014/main" id="{9DFA67F8-3CA4-41BC-82BA-05B60F679686}"/>
              </a:ext>
            </a:extLst>
          </p:cNvPr>
          <p:cNvSpPr/>
          <p:nvPr/>
        </p:nvSpPr>
        <p:spPr>
          <a:xfrm>
            <a:off x="4057115" y="6295834"/>
            <a:ext cx="158007" cy="1580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1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231" name="직사각형 230">
            <a:extLst>
              <a:ext uri="{FF2B5EF4-FFF2-40B4-BE49-F238E27FC236}">
                <a16:creationId xmlns:a16="http://schemas.microsoft.com/office/drawing/2014/main" id="{0253C07B-3605-4D49-B1CC-ED1EBE3A3D9B}"/>
              </a:ext>
            </a:extLst>
          </p:cNvPr>
          <p:cNvSpPr/>
          <p:nvPr/>
        </p:nvSpPr>
        <p:spPr>
          <a:xfrm>
            <a:off x="4225730" y="6294858"/>
            <a:ext cx="158007" cy="1580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2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232" name="직사각형 231">
            <a:extLst>
              <a:ext uri="{FF2B5EF4-FFF2-40B4-BE49-F238E27FC236}">
                <a16:creationId xmlns:a16="http://schemas.microsoft.com/office/drawing/2014/main" id="{6414C4C9-8812-4602-834A-A44C1141B622}"/>
              </a:ext>
            </a:extLst>
          </p:cNvPr>
          <p:cNvSpPr/>
          <p:nvPr/>
        </p:nvSpPr>
        <p:spPr>
          <a:xfrm>
            <a:off x="4397024" y="6294858"/>
            <a:ext cx="158007" cy="1580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3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233" name="직사각형 232">
            <a:extLst>
              <a:ext uri="{FF2B5EF4-FFF2-40B4-BE49-F238E27FC236}">
                <a16:creationId xmlns:a16="http://schemas.microsoft.com/office/drawing/2014/main" id="{49004659-2AE3-4673-B19A-94DEEE0871F3}"/>
              </a:ext>
            </a:extLst>
          </p:cNvPr>
          <p:cNvSpPr/>
          <p:nvPr/>
        </p:nvSpPr>
        <p:spPr>
          <a:xfrm>
            <a:off x="4566798" y="6295211"/>
            <a:ext cx="158007" cy="1580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4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234" name="직사각형 233">
            <a:extLst>
              <a:ext uri="{FF2B5EF4-FFF2-40B4-BE49-F238E27FC236}">
                <a16:creationId xmlns:a16="http://schemas.microsoft.com/office/drawing/2014/main" id="{E71131A9-4C8C-4014-A20A-C2673C08E5E9}"/>
              </a:ext>
            </a:extLst>
          </p:cNvPr>
          <p:cNvSpPr/>
          <p:nvPr/>
        </p:nvSpPr>
        <p:spPr>
          <a:xfrm>
            <a:off x="4738093" y="6295211"/>
            <a:ext cx="158007" cy="1580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5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235" name="직사각형 234">
            <a:extLst>
              <a:ext uri="{FF2B5EF4-FFF2-40B4-BE49-F238E27FC236}">
                <a16:creationId xmlns:a16="http://schemas.microsoft.com/office/drawing/2014/main" id="{A5BA6624-E5AF-453C-B2A7-F4984CF37EA3}"/>
              </a:ext>
            </a:extLst>
          </p:cNvPr>
          <p:cNvSpPr/>
          <p:nvPr/>
        </p:nvSpPr>
        <p:spPr>
          <a:xfrm>
            <a:off x="5627847" y="5915941"/>
            <a:ext cx="158007" cy="1580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1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236" name="직사각형 235">
            <a:extLst>
              <a:ext uri="{FF2B5EF4-FFF2-40B4-BE49-F238E27FC236}">
                <a16:creationId xmlns:a16="http://schemas.microsoft.com/office/drawing/2014/main" id="{70C443CC-2D00-459C-8BC3-049CFA8362F6}"/>
              </a:ext>
            </a:extLst>
          </p:cNvPr>
          <p:cNvSpPr/>
          <p:nvPr/>
        </p:nvSpPr>
        <p:spPr>
          <a:xfrm>
            <a:off x="5796462" y="5914965"/>
            <a:ext cx="158007" cy="1580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2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237" name="직사각형 236">
            <a:extLst>
              <a:ext uri="{FF2B5EF4-FFF2-40B4-BE49-F238E27FC236}">
                <a16:creationId xmlns:a16="http://schemas.microsoft.com/office/drawing/2014/main" id="{43B70820-AB48-4627-BCB5-DA3A55087A99}"/>
              </a:ext>
            </a:extLst>
          </p:cNvPr>
          <p:cNvSpPr/>
          <p:nvPr/>
        </p:nvSpPr>
        <p:spPr>
          <a:xfrm>
            <a:off x="5967756" y="5914965"/>
            <a:ext cx="158007" cy="1580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3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238" name="직사각형 237">
            <a:extLst>
              <a:ext uri="{FF2B5EF4-FFF2-40B4-BE49-F238E27FC236}">
                <a16:creationId xmlns:a16="http://schemas.microsoft.com/office/drawing/2014/main" id="{D0E6E05C-0208-4B40-BA25-737A46EA2B29}"/>
              </a:ext>
            </a:extLst>
          </p:cNvPr>
          <p:cNvSpPr/>
          <p:nvPr/>
        </p:nvSpPr>
        <p:spPr>
          <a:xfrm>
            <a:off x="6137530" y="5915318"/>
            <a:ext cx="158007" cy="1580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4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239" name="직사각형 238">
            <a:extLst>
              <a:ext uri="{FF2B5EF4-FFF2-40B4-BE49-F238E27FC236}">
                <a16:creationId xmlns:a16="http://schemas.microsoft.com/office/drawing/2014/main" id="{6FCFE07E-3E48-4371-8C1D-F2701BFC030B}"/>
              </a:ext>
            </a:extLst>
          </p:cNvPr>
          <p:cNvSpPr/>
          <p:nvPr/>
        </p:nvSpPr>
        <p:spPr>
          <a:xfrm>
            <a:off x="6308825" y="5915318"/>
            <a:ext cx="158007" cy="1580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5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240" name="직사각형 239">
            <a:extLst>
              <a:ext uri="{FF2B5EF4-FFF2-40B4-BE49-F238E27FC236}">
                <a16:creationId xmlns:a16="http://schemas.microsoft.com/office/drawing/2014/main" id="{7CCB6E28-AB32-4675-9D43-EFF502C451CE}"/>
              </a:ext>
            </a:extLst>
          </p:cNvPr>
          <p:cNvSpPr/>
          <p:nvPr/>
        </p:nvSpPr>
        <p:spPr>
          <a:xfrm>
            <a:off x="5627847" y="6296187"/>
            <a:ext cx="158007" cy="1580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1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241" name="직사각형 240">
            <a:extLst>
              <a:ext uri="{FF2B5EF4-FFF2-40B4-BE49-F238E27FC236}">
                <a16:creationId xmlns:a16="http://schemas.microsoft.com/office/drawing/2014/main" id="{439D02BC-109F-4389-9DD8-73668E424F94}"/>
              </a:ext>
            </a:extLst>
          </p:cNvPr>
          <p:cNvSpPr/>
          <p:nvPr/>
        </p:nvSpPr>
        <p:spPr>
          <a:xfrm>
            <a:off x="5796462" y="6295211"/>
            <a:ext cx="158007" cy="1580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2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242" name="직사각형 241">
            <a:extLst>
              <a:ext uri="{FF2B5EF4-FFF2-40B4-BE49-F238E27FC236}">
                <a16:creationId xmlns:a16="http://schemas.microsoft.com/office/drawing/2014/main" id="{7DF9DD93-724C-4790-8217-07745885E997}"/>
              </a:ext>
            </a:extLst>
          </p:cNvPr>
          <p:cNvSpPr/>
          <p:nvPr/>
        </p:nvSpPr>
        <p:spPr>
          <a:xfrm>
            <a:off x="5967756" y="6295211"/>
            <a:ext cx="158007" cy="1580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3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243" name="직사각형 242">
            <a:extLst>
              <a:ext uri="{FF2B5EF4-FFF2-40B4-BE49-F238E27FC236}">
                <a16:creationId xmlns:a16="http://schemas.microsoft.com/office/drawing/2014/main" id="{C02F650B-7880-45B0-908A-941B44C1AFB1}"/>
              </a:ext>
            </a:extLst>
          </p:cNvPr>
          <p:cNvSpPr/>
          <p:nvPr/>
        </p:nvSpPr>
        <p:spPr>
          <a:xfrm>
            <a:off x="6137530" y="6295564"/>
            <a:ext cx="158007" cy="1580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4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244" name="직사각형 243">
            <a:extLst>
              <a:ext uri="{FF2B5EF4-FFF2-40B4-BE49-F238E27FC236}">
                <a16:creationId xmlns:a16="http://schemas.microsoft.com/office/drawing/2014/main" id="{3383830E-745D-4A65-8139-88E04D9B929A}"/>
              </a:ext>
            </a:extLst>
          </p:cNvPr>
          <p:cNvSpPr/>
          <p:nvPr/>
        </p:nvSpPr>
        <p:spPr>
          <a:xfrm>
            <a:off x="6308825" y="6295564"/>
            <a:ext cx="158007" cy="15800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5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137" name="제목 1">
            <a:extLst>
              <a:ext uri="{FF2B5EF4-FFF2-40B4-BE49-F238E27FC236}">
                <a16:creationId xmlns:a16="http://schemas.microsoft.com/office/drawing/2014/main" id="{02455369-CADD-4C65-A593-BDF59E0D06D5}"/>
              </a:ext>
            </a:extLst>
          </p:cNvPr>
          <p:cNvSpPr txBox="1">
            <a:spLocks/>
          </p:cNvSpPr>
          <p:nvPr/>
        </p:nvSpPr>
        <p:spPr>
          <a:xfrm>
            <a:off x="3991251" y="156601"/>
            <a:ext cx="2352652" cy="2443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ko-KR" altLang="en-US" sz="900" b="1" spc="-150" dirty="0"/>
              <a:t>지원 분야 </a:t>
            </a:r>
            <a:r>
              <a:rPr lang="en-US" altLang="ko-KR" sz="900" spc="-150" dirty="0"/>
              <a:t>:   </a:t>
            </a:r>
            <a:r>
              <a:rPr lang="ko-KR" altLang="en-US" sz="900" spc="-150" dirty="0"/>
              <a:t>기획  </a:t>
            </a:r>
            <a:r>
              <a:rPr lang="en-US" altLang="ko-KR" sz="900" spc="-150" dirty="0"/>
              <a:t>/  </a:t>
            </a:r>
            <a:r>
              <a:rPr lang="ko-KR" altLang="en-US" sz="900" spc="-150" dirty="0"/>
              <a:t>디자인  </a:t>
            </a:r>
            <a:r>
              <a:rPr lang="en-US" altLang="ko-KR" sz="900" spc="-150" dirty="0"/>
              <a:t>/  </a:t>
            </a:r>
            <a:r>
              <a:rPr lang="ko-KR" altLang="en-US" sz="900" spc="-150" dirty="0"/>
              <a:t>영상 제작  </a:t>
            </a:r>
            <a:r>
              <a:rPr lang="en-US" altLang="ko-KR" sz="900" spc="-150" dirty="0"/>
              <a:t>/  </a:t>
            </a:r>
            <a:r>
              <a:rPr lang="ko-KR" altLang="en-US" sz="900" spc="-150" dirty="0"/>
              <a:t>개발 </a:t>
            </a:r>
          </a:p>
        </p:txBody>
      </p:sp>
      <p:sp>
        <p:nvSpPr>
          <p:cNvPr id="147" name="제목 1">
            <a:extLst>
              <a:ext uri="{FF2B5EF4-FFF2-40B4-BE49-F238E27FC236}">
                <a16:creationId xmlns:a16="http://schemas.microsoft.com/office/drawing/2014/main" id="{D768469A-6CDA-4976-9020-5AFB6ABB47E1}"/>
              </a:ext>
            </a:extLst>
          </p:cNvPr>
          <p:cNvSpPr txBox="1">
            <a:spLocks/>
          </p:cNvSpPr>
          <p:nvPr/>
        </p:nvSpPr>
        <p:spPr>
          <a:xfrm>
            <a:off x="3995692" y="369887"/>
            <a:ext cx="2352652" cy="2392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ko-KR" altLang="en-US" sz="900" b="1" spc="-150" dirty="0"/>
              <a:t>지원자격 </a:t>
            </a:r>
            <a:r>
              <a:rPr lang="en-US" altLang="ko-KR" sz="900" spc="-150" dirty="0"/>
              <a:t>:   </a:t>
            </a:r>
            <a:r>
              <a:rPr lang="ko-KR" altLang="en-US" sz="900" spc="-150" dirty="0"/>
              <a:t>경력 </a:t>
            </a:r>
            <a:r>
              <a:rPr lang="en-US" altLang="ko-KR" sz="900" spc="-150" dirty="0"/>
              <a:t>/ </a:t>
            </a:r>
            <a:r>
              <a:rPr lang="ko-KR" altLang="en-US" sz="900" spc="-150" dirty="0"/>
              <a:t>신입</a:t>
            </a:r>
            <a:r>
              <a:rPr lang="en-US" altLang="ko-KR" sz="900" spc="-150" dirty="0"/>
              <a:t>/</a:t>
            </a:r>
            <a:r>
              <a:rPr lang="ko-KR" altLang="en-US" sz="900" spc="-150" dirty="0"/>
              <a:t>인턴 </a:t>
            </a:r>
          </a:p>
        </p:txBody>
      </p:sp>
      <p:sp>
        <p:nvSpPr>
          <p:cNvPr id="156" name="직사각형 155">
            <a:extLst>
              <a:ext uri="{FF2B5EF4-FFF2-40B4-BE49-F238E27FC236}">
                <a16:creationId xmlns:a16="http://schemas.microsoft.com/office/drawing/2014/main" id="{F00C6755-D2E8-49CA-9786-9E18BE49A68C}"/>
              </a:ext>
            </a:extLst>
          </p:cNvPr>
          <p:cNvSpPr/>
          <p:nvPr/>
        </p:nvSpPr>
        <p:spPr>
          <a:xfrm>
            <a:off x="3107475" y="2540321"/>
            <a:ext cx="69467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800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(</a:t>
            </a:r>
            <a:r>
              <a:rPr lang="ko-KR" altLang="en-US" sz="800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최신 순 기입</a:t>
            </a:r>
            <a:r>
              <a:rPr lang="en-US" altLang="ko-KR" sz="800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)</a:t>
            </a:r>
            <a:endParaRPr lang="ko-KR" altLang="en-US" sz="800" dirty="0"/>
          </a:p>
        </p:txBody>
      </p:sp>
      <p:sp>
        <p:nvSpPr>
          <p:cNvPr id="157" name="직사각형 156">
            <a:extLst>
              <a:ext uri="{FF2B5EF4-FFF2-40B4-BE49-F238E27FC236}">
                <a16:creationId xmlns:a16="http://schemas.microsoft.com/office/drawing/2014/main" id="{F2F3BF9B-DD4E-4056-B2CA-AE524DCA8973}"/>
              </a:ext>
            </a:extLst>
          </p:cNvPr>
          <p:cNvSpPr/>
          <p:nvPr/>
        </p:nvSpPr>
        <p:spPr>
          <a:xfrm>
            <a:off x="144298" y="5537317"/>
            <a:ext cx="1235265" cy="23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15000"/>
              </a:lnSpc>
            </a:pPr>
            <a:r>
              <a:rPr lang="ko-KR" altLang="en-US" sz="800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수상 명 </a:t>
            </a:r>
            <a:r>
              <a:rPr lang="en-US" altLang="ko-KR" sz="8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:    </a:t>
            </a:r>
            <a:endParaRPr lang="ko-KR" altLang="ko-KR" sz="600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58" name="직사각형 157">
            <a:extLst>
              <a:ext uri="{FF2B5EF4-FFF2-40B4-BE49-F238E27FC236}">
                <a16:creationId xmlns:a16="http://schemas.microsoft.com/office/drawing/2014/main" id="{2B7FF912-9C05-42B4-91E5-CC86D5BE720A}"/>
              </a:ext>
            </a:extLst>
          </p:cNvPr>
          <p:cNvSpPr/>
          <p:nvPr/>
        </p:nvSpPr>
        <p:spPr>
          <a:xfrm>
            <a:off x="152510" y="5743957"/>
            <a:ext cx="1235265" cy="23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15000"/>
              </a:lnSpc>
            </a:pPr>
            <a:r>
              <a:rPr lang="ko-KR" altLang="en-US" sz="800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수상기관 </a:t>
            </a:r>
            <a:r>
              <a:rPr lang="en-US" altLang="ko-KR" sz="8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:    </a:t>
            </a:r>
            <a:endParaRPr lang="ko-KR" altLang="ko-KR" sz="600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59" name="직사각형 158">
            <a:extLst>
              <a:ext uri="{FF2B5EF4-FFF2-40B4-BE49-F238E27FC236}">
                <a16:creationId xmlns:a16="http://schemas.microsoft.com/office/drawing/2014/main" id="{6142A9BF-83A0-4EE3-8AE6-3C5E0A2CED1A}"/>
              </a:ext>
            </a:extLst>
          </p:cNvPr>
          <p:cNvSpPr/>
          <p:nvPr/>
        </p:nvSpPr>
        <p:spPr>
          <a:xfrm>
            <a:off x="152510" y="5946228"/>
            <a:ext cx="1235265" cy="220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15000"/>
              </a:lnSpc>
            </a:pPr>
            <a:r>
              <a:rPr lang="ko-KR" altLang="en-US" sz="800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수상내용 </a:t>
            </a:r>
            <a:r>
              <a:rPr lang="en-US" altLang="ko-KR" sz="8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:       </a:t>
            </a:r>
            <a:endParaRPr lang="ko-KR" altLang="ko-KR" sz="600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162" name="직선 연결선 161">
            <a:extLst>
              <a:ext uri="{FF2B5EF4-FFF2-40B4-BE49-F238E27FC236}">
                <a16:creationId xmlns:a16="http://schemas.microsoft.com/office/drawing/2014/main" id="{FE3F18F2-697E-465C-AC12-04D6A957B0E7}"/>
              </a:ext>
            </a:extLst>
          </p:cNvPr>
          <p:cNvCxnSpPr>
            <a:cxnSpLocks/>
          </p:cNvCxnSpPr>
          <p:nvPr/>
        </p:nvCxnSpPr>
        <p:spPr>
          <a:xfrm>
            <a:off x="187014" y="3476403"/>
            <a:ext cx="805024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직선 연결선 162">
            <a:extLst>
              <a:ext uri="{FF2B5EF4-FFF2-40B4-BE49-F238E27FC236}">
                <a16:creationId xmlns:a16="http://schemas.microsoft.com/office/drawing/2014/main" id="{1048B920-FA65-487A-ADD3-D91895735A33}"/>
              </a:ext>
            </a:extLst>
          </p:cNvPr>
          <p:cNvCxnSpPr>
            <a:cxnSpLocks/>
          </p:cNvCxnSpPr>
          <p:nvPr/>
        </p:nvCxnSpPr>
        <p:spPr>
          <a:xfrm>
            <a:off x="203406" y="5375810"/>
            <a:ext cx="788632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직사각형 167">
            <a:extLst>
              <a:ext uri="{FF2B5EF4-FFF2-40B4-BE49-F238E27FC236}">
                <a16:creationId xmlns:a16="http://schemas.microsoft.com/office/drawing/2014/main" id="{F2871B7F-E511-4FD9-A5B0-D58BBD554E22}"/>
              </a:ext>
            </a:extLst>
          </p:cNvPr>
          <p:cNvSpPr/>
          <p:nvPr/>
        </p:nvSpPr>
        <p:spPr>
          <a:xfrm>
            <a:off x="1719712" y="3402334"/>
            <a:ext cx="1530504" cy="209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15000"/>
              </a:lnSpc>
            </a:pPr>
            <a:r>
              <a:rPr lang="ko-KR" altLang="en-US" sz="731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직급 </a:t>
            </a:r>
            <a:r>
              <a:rPr lang="en-US" altLang="ko-KR" sz="73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:   </a:t>
            </a:r>
            <a:endParaRPr lang="ko-KR" altLang="ko-KR" sz="406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69" name="직사각형 168">
            <a:extLst>
              <a:ext uri="{FF2B5EF4-FFF2-40B4-BE49-F238E27FC236}">
                <a16:creationId xmlns:a16="http://schemas.microsoft.com/office/drawing/2014/main" id="{5416928A-758E-4D1A-A5F1-B2C153D54C00}"/>
              </a:ext>
            </a:extLst>
          </p:cNvPr>
          <p:cNvSpPr/>
          <p:nvPr/>
        </p:nvSpPr>
        <p:spPr>
          <a:xfrm>
            <a:off x="3441889" y="3392912"/>
            <a:ext cx="1530504" cy="209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15000"/>
              </a:lnSpc>
            </a:pPr>
            <a:r>
              <a:rPr lang="ko-KR" altLang="en-US" sz="731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직급 </a:t>
            </a:r>
            <a:r>
              <a:rPr lang="en-US" altLang="ko-KR" sz="73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:   </a:t>
            </a:r>
            <a:endParaRPr lang="ko-KR" altLang="ko-KR" sz="406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76" name="직사각형 175">
            <a:extLst>
              <a:ext uri="{FF2B5EF4-FFF2-40B4-BE49-F238E27FC236}">
                <a16:creationId xmlns:a16="http://schemas.microsoft.com/office/drawing/2014/main" id="{BEB2E0CA-36D4-4ECB-9D12-492DE682BA5C}"/>
              </a:ext>
            </a:extLst>
          </p:cNvPr>
          <p:cNvSpPr/>
          <p:nvPr/>
        </p:nvSpPr>
        <p:spPr>
          <a:xfrm>
            <a:off x="5116062" y="3389776"/>
            <a:ext cx="1530504" cy="209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15000"/>
              </a:lnSpc>
            </a:pPr>
            <a:r>
              <a:rPr lang="ko-KR" altLang="en-US" sz="731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직급 </a:t>
            </a:r>
            <a:r>
              <a:rPr lang="en-US" altLang="ko-KR" sz="73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:   </a:t>
            </a:r>
            <a:endParaRPr lang="ko-KR" altLang="ko-KR" sz="406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77" name="직사각형 176">
            <a:extLst>
              <a:ext uri="{FF2B5EF4-FFF2-40B4-BE49-F238E27FC236}">
                <a16:creationId xmlns:a16="http://schemas.microsoft.com/office/drawing/2014/main" id="{2A8184FF-E2A2-40F1-8EFA-600A4177C30D}"/>
              </a:ext>
            </a:extLst>
          </p:cNvPr>
          <p:cNvSpPr/>
          <p:nvPr/>
        </p:nvSpPr>
        <p:spPr>
          <a:xfrm>
            <a:off x="6969165" y="3154039"/>
            <a:ext cx="2618198" cy="236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15000"/>
              </a:lnSpc>
            </a:pPr>
            <a:r>
              <a:rPr lang="ko-KR" altLang="en-US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가장 좋아하는 브랜드와 그 이유 </a:t>
            </a:r>
            <a:r>
              <a:rPr lang="en-US" altLang="ko-KR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: </a:t>
            </a:r>
            <a:endParaRPr lang="ko-KR" altLang="ko-KR" sz="650" kern="100" spc="-122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78" name="직사각형 177">
            <a:extLst>
              <a:ext uri="{FF2B5EF4-FFF2-40B4-BE49-F238E27FC236}">
                <a16:creationId xmlns:a16="http://schemas.microsoft.com/office/drawing/2014/main" id="{558596D1-E472-478D-82BD-E8C03D1DA7C9}"/>
              </a:ext>
            </a:extLst>
          </p:cNvPr>
          <p:cNvSpPr/>
          <p:nvPr/>
        </p:nvSpPr>
        <p:spPr>
          <a:xfrm>
            <a:off x="7021711" y="3425147"/>
            <a:ext cx="2571628" cy="458732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ko-KR" altLang="en-US" sz="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153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09E7310D-A633-419A-92BC-361ABC878629}"/>
              </a:ext>
            </a:extLst>
          </p:cNvPr>
          <p:cNvCxnSpPr>
            <a:cxnSpLocks/>
          </p:cNvCxnSpPr>
          <p:nvPr/>
        </p:nvCxnSpPr>
        <p:spPr>
          <a:xfrm>
            <a:off x="0" y="636962"/>
            <a:ext cx="9906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42226AD2-5938-4B9C-8CF8-152BEBBBB2A4}"/>
              </a:ext>
            </a:extLst>
          </p:cNvPr>
          <p:cNvCxnSpPr>
            <a:cxnSpLocks/>
          </p:cNvCxnSpPr>
          <p:nvPr/>
        </p:nvCxnSpPr>
        <p:spPr>
          <a:xfrm>
            <a:off x="1568450" y="0"/>
            <a:ext cx="0" cy="636962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4863AED8-2401-422A-82E2-8DA11225AFA9}"/>
              </a:ext>
            </a:extLst>
          </p:cNvPr>
          <p:cNvSpPr/>
          <p:nvPr/>
        </p:nvSpPr>
        <p:spPr>
          <a:xfrm>
            <a:off x="199088" y="820982"/>
            <a:ext cx="876677" cy="250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0">
              <a:lnSpc>
                <a:spcPct val="115000"/>
              </a:lnSpc>
            </a:pPr>
            <a:r>
              <a:rPr lang="en-US" altLang="ko-KR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1 </a:t>
            </a:r>
            <a:r>
              <a:rPr lang="ko-KR" altLang="en-US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성장배경</a:t>
            </a:r>
            <a:endParaRPr lang="ko-KR" altLang="ko-KR" sz="650" kern="100" spc="-122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601337E6-DAB9-4CD0-A031-19FF75B1A9C0}"/>
              </a:ext>
            </a:extLst>
          </p:cNvPr>
          <p:cNvSpPr/>
          <p:nvPr/>
        </p:nvSpPr>
        <p:spPr>
          <a:xfrm>
            <a:off x="4082379" y="820981"/>
            <a:ext cx="2876739" cy="236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ko-KR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</a:rPr>
              <a:t>2 </a:t>
            </a:r>
            <a:r>
              <a:rPr lang="en-US" altLang="ko-KR" sz="894" b="1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‘Market Creator</a:t>
            </a:r>
            <a:r>
              <a:rPr lang="ko-KR" altLang="ko-KR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</a:rPr>
              <a:t>의 약자</a:t>
            </a:r>
            <a:r>
              <a:rPr lang="en-US" altLang="ko-KR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</a:rPr>
              <a:t>’ </a:t>
            </a:r>
            <a:r>
              <a:rPr lang="en-US" altLang="ko-KR" sz="894" b="1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MC, </a:t>
            </a:r>
            <a:r>
              <a:rPr lang="ko-KR" altLang="ko-KR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</a:rPr>
              <a:t>당신은</a:t>
            </a:r>
            <a:r>
              <a:rPr lang="en-US" altLang="ko-KR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</a:rPr>
              <a:t> </a:t>
            </a:r>
            <a:r>
              <a:rPr lang="en-US" altLang="ko-KR" sz="894" b="1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MC</a:t>
            </a:r>
            <a:r>
              <a:rPr lang="ko-KR" altLang="ko-KR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</a:rPr>
              <a:t>인가요</a:t>
            </a:r>
            <a:r>
              <a:rPr lang="en-US" altLang="ko-KR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</a:rPr>
              <a:t>?</a:t>
            </a:r>
            <a:endParaRPr lang="ko-KR" altLang="ko-KR" sz="894" b="1" kern="0" spc="-122" dirty="0">
              <a:solidFill>
                <a:srgbClr val="000000"/>
              </a:solidFill>
              <a:latin typeface="맑은 고딕" panose="020B0503020000020004" pitchFamily="50" charset="-127"/>
            </a:endParaRPr>
          </a:p>
        </p:txBody>
      </p: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8A6E9871-AA8F-4C65-8279-7052E19B1EBF}"/>
              </a:ext>
            </a:extLst>
          </p:cNvPr>
          <p:cNvCxnSpPr>
            <a:cxnSpLocks/>
          </p:cNvCxnSpPr>
          <p:nvPr/>
        </p:nvCxnSpPr>
        <p:spPr>
          <a:xfrm>
            <a:off x="3863183" y="636962"/>
            <a:ext cx="0" cy="5918759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A4254093-AC7C-488B-9C3F-1A6BCB1D35DF}"/>
              </a:ext>
            </a:extLst>
          </p:cNvPr>
          <p:cNvCxnSpPr>
            <a:cxnSpLocks/>
          </p:cNvCxnSpPr>
          <p:nvPr/>
        </p:nvCxnSpPr>
        <p:spPr>
          <a:xfrm>
            <a:off x="0" y="3559699"/>
            <a:ext cx="9906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7AB52DAD-E287-491F-A62C-98D2E36F8EFB}"/>
              </a:ext>
            </a:extLst>
          </p:cNvPr>
          <p:cNvSpPr/>
          <p:nvPr/>
        </p:nvSpPr>
        <p:spPr>
          <a:xfrm>
            <a:off x="199088" y="3743717"/>
            <a:ext cx="2876739" cy="236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ko-KR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3 </a:t>
            </a:r>
            <a:r>
              <a:rPr lang="ko-KR" altLang="en-US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신념 및 가치관</a:t>
            </a:r>
            <a:endParaRPr lang="ko-KR" altLang="ko-KR" sz="650" kern="100" spc="-122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95EA4872-FBB1-46CE-BE98-AF1263C05C31}"/>
              </a:ext>
            </a:extLst>
          </p:cNvPr>
          <p:cNvSpPr/>
          <p:nvPr/>
        </p:nvSpPr>
        <p:spPr>
          <a:xfrm>
            <a:off x="4082379" y="3743716"/>
            <a:ext cx="2876739" cy="250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ko-KR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4 </a:t>
            </a:r>
            <a:r>
              <a:rPr lang="ko-KR" altLang="en-US" sz="894" b="1" kern="0" spc="-122" dirty="0" err="1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소셜엠씨</a:t>
            </a:r>
            <a:r>
              <a:rPr lang="ko-KR" altLang="en-US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 지원동기</a:t>
            </a:r>
            <a:endParaRPr lang="ko-KR" altLang="ko-KR" sz="650" kern="100" spc="-122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1970D0FC-EEE7-4E56-91B2-73129EF1302D}"/>
              </a:ext>
            </a:extLst>
          </p:cNvPr>
          <p:cNvCxnSpPr>
            <a:cxnSpLocks/>
          </p:cNvCxnSpPr>
          <p:nvPr/>
        </p:nvCxnSpPr>
        <p:spPr>
          <a:xfrm>
            <a:off x="0" y="6555721"/>
            <a:ext cx="9906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제목 1">
            <a:extLst>
              <a:ext uri="{FF2B5EF4-FFF2-40B4-BE49-F238E27FC236}">
                <a16:creationId xmlns:a16="http://schemas.microsoft.com/office/drawing/2014/main" id="{D094290F-B4C4-45C4-9576-E240E0570241}"/>
              </a:ext>
            </a:extLst>
          </p:cNvPr>
          <p:cNvSpPr txBox="1">
            <a:spLocks/>
          </p:cNvSpPr>
          <p:nvPr/>
        </p:nvSpPr>
        <p:spPr>
          <a:xfrm>
            <a:off x="199088" y="202361"/>
            <a:ext cx="1369362" cy="2826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975" b="1"/>
              <a:t>SMC </a:t>
            </a:r>
            <a:r>
              <a:rPr lang="ko-KR" altLang="en-US" sz="975" b="1" spc="-122"/>
              <a:t>입사지원서</a:t>
            </a:r>
            <a:endParaRPr lang="ko-KR" altLang="en-US" sz="975" b="1" spc="-122" dirty="0"/>
          </a:p>
        </p:txBody>
      </p:sp>
      <p:sp>
        <p:nvSpPr>
          <p:cNvPr id="23" name="부제목 2">
            <a:extLst>
              <a:ext uri="{FF2B5EF4-FFF2-40B4-BE49-F238E27FC236}">
                <a16:creationId xmlns:a16="http://schemas.microsoft.com/office/drawing/2014/main" id="{49310031-0ADF-4074-800E-7937C9750442}"/>
              </a:ext>
            </a:extLst>
          </p:cNvPr>
          <p:cNvSpPr txBox="1">
            <a:spLocks/>
          </p:cNvSpPr>
          <p:nvPr/>
        </p:nvSpPr>
        <p:spPr>
          <a:xfrm>
            <a:off x="240364" y="420609"/>
            <a:ext cx="1213511" cy="1422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ko-KR" altLang="en-US" sz="600" dirty="0">
                <a:latin typeface="+mn-ea"/>
              </a:rPr>
              <a:t>작성일 </a:t>
            </a:r>
            <a:r>
              <a:rPr lang="en-US" altLang="ko-KR" sz="600" dirty="0">
                <a:latin typeface="+mn-ea"/>
              </a:rPr>
              <a:t>: 2017</a:t>
            </a:r>
            <a:r>
              <a:rPr lang="ko-KR" altLang="en-US" sz="600" dirty="0">
                <a:latin typeface="+mn-ea"/>
              </a:rPr>
              <a:t>년 </a:t>
            </a:r>
            <a:r>
              <a:rPr lang="en-US" altLang="ko-KR" sz="600" dirty="0">
                <a:latin typeface="+mn-ea"/>
              </a:rPr>
              <a:t>X</a:t>
            </a:r>
            <a:r>
              <a:rPr lang="ko-KR" altLang="en-US" sz="600" dirty="0">
                <a:latin typeface="+mn-ea"/>
              </a:rPr>
              <a:t>년 </a:t>
            </a:r>
            <a:r>
              <a:rPr lang="en-US" altLang="ko-KR" sz="600" dirty="0">
                <a:latin typeface="+mn-ea"/>
              </a:rPr>
              <a:t>X</a:t>
            </a:r>
            <a:r>
              <a:rPr lang="ko-KR" altLang="en-US" sz="600" dirty="0">
                <a:latin typeface="+mn-ea"/>
              </a:rPr>
              <a:t>일</a:t>
            </a:r>
          </a:p>
        </p:txBody>
      </p:sp>
    </p:spTree>
    <p:extLst>
      <p:ext uri="{BB962C8B-B14F-4D97-AF65-F5344CB8AC3E}">
        <p14:creationId xmlns:p14="http://schemas.microsoft.com/office/powerpoint/2010/main" val="2199275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09E7310D-A633-419A-92BC-361ABC878629}"/>
              </a:ext>
            </a:extLst>
          </p:cNvPr>
          <p:cNvCxnSpPr>
            <a:cxnSpLocks/>
          </p:cNvCxnSpPr>
          <p:nvPr/>
        </p:nvCxnSpPr>
        <p:spPr>
          <a:xfrm>
            <a:off x="0" y="636962"/>
            <a:ext cx="9906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42226AD2-5938-4B9C-8CF8-152BEBBBB2A4}"/>
              </a:ext>
            </a:extLst>
          </p:cNvPr>
          <p:cNvCxnSpPr>
            <a:cxnSpLocks/>
          </p:cNvCxnSpPr>
          <p:nvPr/>
        </p:nvCxnSpPr>
        <p:spPr>
          <a:xfrm>
            <a:off x="1568450" y="0"/>
            <a:ext cx="0" cy="636962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4863AED8-2401-422A-82E2-8DA11225AFA9}"/>
              </a:ext>
            </a:extLst>
          </p:cNvPr>
          <p:cNvSpPr/>
          <p:nvPr/>
        </p:nvSpPr>
        <p:spPr>
          <a:xfrm>
            <a:off x="199088" y="820982"/>
            <a:ext cx="3303124" cy="250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0">
              <a:lnSpc>
                <a:spcPct val="115000"/>
              </a:lnSpc>
            </a:pPr>
            <a:r>
              <a:rPr lang="en-US" altLang="ko-KR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5 </a:t>
            </a:r>
            <a:r>
              <a:rPr lang="ko-KR" altLang="en-US" sz="894" b="1" kern="0" spc="-122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경력사항 및 포트폴리오를 최대한 상세히 기술</a:t>
            </a:r>
            <a:endParaRPr lang="ko-KR" altLang="ko-KR" sz="650" kern="100" spc="-122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18" name="직선 연결선 17">
            <a:extLst>
              <a:ext uri="{FF2B5EF4-FFF2-40B4-BE49-F238E27FC236}">
                <a16:creationId xmlns:a16="http://schemas.microsoft.com/office/drawing/2014/main" id="{CDED8E6A-E60B-4316-9A60-B0D30CBBD137}"/>
              </a:ext>
            </a:extLst>
          </p:cNvPr>
          <p:cNvCxnSpPr>
            <a:cxnSpLocks/>
          </p:cNvCxnSpPr>
          <p:nvPr/>
        </p:nvCxnSpPr>
        <p:spPr>
          <a:xfrm>
            <a:off x="0" y="6555721"/>
            <a:ext cx="9906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제목 1">
            <a:extLst>
              <a:ext uri="{FF2B5EF4-FFF2-40B4-BE49-F238E27FC236}">
                <a16:creationId xmlns:a16="http://schemas.microsoft.com/office/drawing/2014/main" id="{04D0182D-9D23-42FC-93DF-76C58F254C5C}"/>
              </a:ext>
            </a:extLst>
          </p:cNvPr>
          <p:cNvSpPr txBox="1">
            <a:spLocks/>
          </p:cNvSpPr>
          <p:nvPr/>
        </p:nvSpPr>
        <p:spPr>
          <a:xfrm>
            <a:off x="199088" y="202361"/>
            <a:ext cx="1369362" cy="2826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975" b="1" dirty="0"/>
              <a:t>SMC </a:t>
            </a:r>
            <a:r>
              <a:rPr lang="ko-KR" altLang="en-US" sz="975" b="1" spc="-122" dirty="0"/>
              <a:t>입사지원서</a:t>
            </a:r>
          </a:p>
        </p:txBody>
      </p:sp>
      <p:sp>
        <p:nvSpPr>
          <p:cNvPr id="10" name="부제목 2">
            <a:extLst>
              <a:ext uri="{FF2B5EF4-FFF2-40B4-BE49-F238E27FC236}">
                <a16:creationId xmlns:a16="http://schemas.microsoft.com/office/drawing/2014/main" id="{CFD79E59-EC36-4095-9313-66DBD099890B}"/>
              </a:ext>
            </a:extLst>
          </p:cNvPr>
          <p:cNvSpPr txBox="1">
            <a:spLocks/>
          </p:cNvSpPr>
          <p:nvPr/>
        </p:nvSpPr>
        <p:spPr>
          <a:xfrm>
            <a:off x="240364" y="420609"/>
            <a:ext cx="1213511" cy="1422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ko-KR" altLang="en-US" sz="600" dirty="0">
                <a:latin typeface="+mn-ea"/>
              </a:rPr>
              <a:t>작성일 </a:t>
            </a:r>
            <a:r>
              <a:rPr lang="en-US" altLang="ko-KR" sz="600" dirty="0">
                <a:latin typeface="+mn-ea"/>
              </a:rPr>
              <a:t>: 2017</a:t>
            </a:r>
            <a:r>
              <a:rPr lang="ko-KR" altLang="en-US" sz="600" dirty="0">
                <a:latin typeface="+mn-ea"/>
              </a:rPr>
              <a:t>년 </a:t>
            </a:r>
            <a:r>
              <a:rPr lang="en-US" altLang="ko-KR" sz="600" dirty="0">
                <a:latin typeface="+mn-ea"/>
              </a:rPr>
              <a:t>X</a:t>
            </a:r>
            <a:r>
              <a:rPr lang="ko-KR" altLang="en-US" sz="600" dirty="0">
                <a:latin typeface="+mn-ea"/>
              </a:rPr>
              <a:t>년 </a:t>
            </a:r>
            <a:r>
              <a:rPr lang="en-US" altLang="ko-KR" sz="600" dirty="0">
                <a:latin typeface="+mn-ea"/>
              </a:rPr>
              <a:t>X</a:t>
            </a:r>
            <a:r>
              <a:rPr lang="ko-KR" altLang="en-US" sz="600" dirty="0">
                <a:latin typeface="+mn-ea"/>
              </a:rPr>
              <a:t>일</a:t>
            </a:r>
          </a:p>
        </p:txBody>
      </p:sp>
    </p:spTree>
    <p:extLst>
      <p:ext uri="{BB962C8B-B14F-4D97-AF65-F5344CB8AC3E}">
        <p14:creationId xmlns:p14="http://schemas.microsoft.com/office/powerpoint/2010/main" val="503194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</TotalTime>
  <Words>422</Words>
  <Application>Microsoft Office PowerPoint</Application>
  <PresentationFormat>A4 용지(210x297mm)</PresentationFormat>
  <Paragraphs>137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굴림</vt:lpstr>
      <vt:lpstr>맑은 고딕</vt:lpstr>
      <vt:lpstr>Arial</vt:lpstr>
      <vt:lpstr>Calibri</vt:lpstr>
      <vt:lpstr>Calibri Light</vt:lpstr>
      <vt:lpstr>Times New Roman</vt:lpstr>
      <vt:lpstr>Office 테마</vt:lpstr>
      <vt:lpstr>PowerPoint 프레젠테이션</vt:lpstr>
      <vt:lpstr>SMC 입사지원서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SMC 입사지원서</dc:title>
  <dc:creator>김연지</dc:creator>
  <cp:lastModifiedBy>jejn</cp:lastModifiedBy>
  <cp:revision>42</cp:revision>
  <cp:lastPrinted>2017-08-23T06:34:10Z</cp:lastPrinted>
  <dcterms:created xsi:type="dcterms:W3CDTF">2017-08-22T13:23:28Z</dcterms:created>
  <dcterms:modified xsi:type="dcterms:W3CDTF">2017-08-29T02:06:29Z</dcterms:modified>
</cp:coreProperties>
</file>